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handoutMasterIdLst>
    <p:handoutMasterId r:id="rId103"/>
  </p:handoutMasterIdLst>
  <p:sldIdLst>
    <p:sldId id="256" r:id="rId2"/>
    <p:sldId id="390" r:id="rId3"/>
    <p:sldId id="475" r:id="rId4"/>
    <p:sldId id="260" r:id="rId5"/>
    <p:sldId id="422" r:id="rId6"/>
    <p:sldId id="423" r:id="rId7"/>
    <p:sldId id="389" r:id="rId8"/>
    <p:sldId id="261" r:id="rId9"/>
    <p:sldId id="262" r:id="rId10"/>
    <p:sldId id="263" r:id="rId11"/>
    <p:sldId id="264" r:id="rId12"/>
    <p:sldId id="265" r:id="rId13"/>
    <p:sldId id="266" r:id="rId14"/>
    <p:sldId id="267" r:id="rId15"/>
    <p:sldId id="424" r:id="rId16"/>
    <p:sldId id="268" r:id="rId17"/>
    <p:sldId id="328" r:id="rId18"/>
    <p:sldId id="329" r:id="rId19"/>
    <p:sldId id="330" r:id="rId20"/>
    <p:sldId id="331" r:id="rId21"/>
    <p:sldId id="269" r:id="rId22"/>
    <p:sldId id="270" r:id="rId23"/>
    <p:sldId id="271" r:id="rId24"/>
    <p:sldId id="272" r:id="rId25"/>
    <p:sldId id="273" r:id="rId26"/>
    <p:sldId id="274" r:id="rId27"/>
    <p:sldId id="393" r:id="rId28"/>
    <p:sldId id="394" r:id="rId29"/>
    <p:sldId id="277" r:id="rId30"/>
    <p:sldId id="278" r:id="rId31"/>
    <p:sldId id="332" r:id="rId32"/>
    <p:sldId id="333" r:id="rId33"/>
    <p:sldId id="279" r:id="rId34"/>
    <p:sldId id="388" r:id="rId35"/>
    <p:sldId id="280" r:id="rId36"/>
    <p:sldId id="334" r:id="rId37"/>
    <p:sldId id="335" r:id="rId38"/>
    <p:sldId id="282" r:id="rId39"/>
    <p:sldId id="283" r:id="rId40"/>
    <p:sldId id="284" r:id="rId41"/>
    <p:sldId id="336" r:id="rId42"/>
    <p:sldId id="285" r:id="rId43"/>
    <p:sldId id="400" r:id="rId44"/>
    <p:sldId id="387" r:id="rId45"/>
    <p:sldId id="419" r:id="rId46"/>
    <p:sldId id="339" r:id="rId47"/>
    <p:sldId id="340" r:id="rId48"/>
    <p:sldId id="341" r:id="rId49"/>
    <p:sldId id="342" r:id="rId50"/>
    <p:sldId id="288" r:id="rId51"/>
    <p:sldId id="289" r:id="rId52"/>
    <p:sldId id="290" r:id="rId53"/>
    <p:sldId id="344" r:id="rId54"/>
    <p:sldId id="421" r:id="rId55"/>
    <p:sldId id="420" r:id="rId56"/>
    <p:sldId id="396" r:id="rId57"/>
    <p:sldId id="425" r:id="rId58"/>
    <p:sldId id="428" r:id="rId59"/>
    <p:sldId id="429" r:id="rId60"/>
    <p:sldId id="430"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45" r:id="rId76"/>
    <p:sldId id="446" r:id="rId77"/>
    <p:sldId id="447" r:id="rId78"/>
    <p:sldId id="448" r:id="rId79"/>
    <p:sldId id="449" r:id="rId80"/>
    <p:sldId id="450" r:id="rId81"/>
    <p:sldId id="451" r:id="rId82"/>
    <p:sldId id="452" r:id="rId83"/>
    <p:sldId id="481" r:id="rId84"/>
    <p:sldId id="478" r:id="rId85"/>
    <p:sldId id="480" r:id="rId86"/>
    <p:sldId id="482" r:id="rId87"/>
    <p:sldId id="489" r:id="rId88"/>
    <p:sldId id="486" r:id="rId89"/>
    <p:sldId id="487" r:id="rId90"/>
    <p:sldId id="485" r:id="rId91"/>
    <p:sldId id="488" r:id="rId92"/>
    <p:sldId id="472" r:id="rId93"/>
    <p:sldId id="462" r:id="rId94"/>
    <p:sldId id="463" r:id="rId95"/>
    <p:sldId id="464" r:id="rId96"/>
    <p:sldId id="465" r:id="rId97"/>
    <p:sldId id="476" r:id="rId98"/>
    <p:sldId id="490" r:id="rId99"/>
    <p:sldId id="469" r:id="rId100"/>
    <p:sldId id="47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7" autoAdjust="0"/>
    <p:restoredTop sz="86340" autoAdjust="0"/>
  </p:normalViewPr>
  <p:slideViewPr>
    <p:cSldViewPr>
      <p:cViewPr varScale="1">
        <p:scale>
          <a:sx n="96" d="100"/>
          <a:sy n="96" d="100"/>
        </p:scale>
        <p:origin x="1530" y="90"/>
      </p:cViewPr>
      <p:guideLst>
        <p:guide orient="horz" pos="2160"/>
        <p:guide pos="2880"/>
      </p:guideLst>
    </p:cSldViewPr>
  </p:slideViewPr>
  <p:outlineViewPr>
    <p:cViewPr>
      <p:scale>
        <a:sx n="33" d="100"/>
        <a:sy n="33" d="100"/>
      </p:scale>
      <p:origin x="0" y="-67074"/>
    </p:cViewPr>
  </p:outlineViewPr>
  <p:notesTextViewPr>
    <p:cViewPr>
      <p:scale>
        <a:sx n="1" d="1"/>
        <a:sy n="1" d="1"/>
      </p:scale>
      <p:origin x="0" y="0"/>
    </p:cViewPr>
  </p:notesTextViewPr>
  <p:sorterViewPr>
    <p:cViewPr varScale="1">
      <p:scale>
        <a:sx n="1" d="1"/>
        <a:sy n="1" d="1"/>
      </p:scale>
      <p:origin x="0" y="-7314"/>
    </p:cViewPr>
  </p:sorterViewPr>
  <p:notesViewPr>
    <p:cSldViewPr>
      <p:cViewPr varScale="1">
        <p:scale>
          <a:sx n="91" d="100"/>
          <a:sy n="91" d="100"/>
        </p:scale>
        <p:origin x="375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2018-05-21</a:t>
            </a:fld>
            <a:endParaRPr lang="en-CA"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dirty="0"/>
          </a:p>
        </p:txBody>
      </p:sp>
    </p:spTree>
    <p:extLst>
      <p:ext uri="{BB962C8B-B14F-4D97-AF65-F5344CB8AC3E}">
        <p14:creationId xmlns:p14="http://schemas.microsoft.com/office/powerpoint/2010/main" val="1847090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2018-05-21</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337351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37767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1000s</a:t>
            </a:r>
            <a:r>
              <a:rPr lang="en-US" baseline="0" dirty="0"/>
              <a:t> of extensions, everyone supports different things, don’t know what anyone does</a:t>
            </a:r>
            <a:endParaRPr lang="en-US" dirty="0"/>
          </a:p>
          <a:p>
            <a:endParaRPr lang="en-US" dirty="0"/>
          </a:p>
          <a:p>
            <a:r>
              <a:rPr lang="en-US" dirty="0"/>
              <a:t>Not everyone will support the 80%, but most will</a:t>
            </a:r>
          </a:p>
          <a:p>
            <a:r>
              <a:rPr lang="en-US" dirty="0"/>
              <a:t>“What most systems support” (and thus what you should probably support too) encourages base interoperability</a:t>
            </a:r>
          </a:p>
          <a:p>
            <a:r>
              <a:rPr lang="en-US" dirty="0"/>
              <a:t>Human readable fallback</a:t>
            </a:r>
          </a:p>
          <a:p>
            <a:endParaRPr lang="en-US" dirty="0"/>
          </a:p>
          <a:p>
            <a:endParaRPr lang="en-US" dirty="0"/>
          </a:p>
          <a:p>
            <a:r>
              <a:rPr lang="en-US" dirty="0"/>
              <a:t>Profile – what elements are supported, registries available</a:t>
            </a:r>
          </a:p>
          <a:p>
            <a:r>
              <a:rPr lang="en-US" dirty="0"/>
              <a:t>Conformance – REST</a:t>
            </a:r>
            <a:r>
              <a:rPr lang="en-US" baseline="0" dirty="0"/>
              <a:t> operations, documents, messages, services</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86215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60750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39</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78449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676073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a:t>
            </a:r>
            <a:r>
              <a:rPr lang="en-US" baseline="0" dirty="0"/>
              <a:t> as HTML</a:t>
            </a:r>
          </a:p>
          <a:p>
            <a:r>
              <a:rPr lang="en-US" baseline="0" dirty="0"/>
              <a:t>Published using validation process  that performs consistency checks – like a software build</a:t>
            </a:r>
          </a:p>
          <a:p>
            <a:r>
              <a:rPr lang="en-US" baseline="0" dirty="0"/>
              <a:t>Really shouldn’t require much guidance to read, but a few things to call out</a:t>
            </a:r>
          </a:p>
          <a:p>
            <a:r>
              <a:rPr lang="en-US" baseline="0" dirty="0"/>
              <a:t>Objective of spec is developer can skim and decide in &lt; day</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extLst>
      <p:ext uri="{BB962C8B-B14F-4D97-AF65-F5344CB8AC3E}">
        <p14:creationId xmlns:p14="http://schemas.microsoft.com/office/powerpoint/2010/main" val="3112719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2268621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161553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3102159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Toggle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extLst>
      <p:ext uri="{BB962C8B-B14F-4D97-AF65-F5344CB8AC3E}">
        <p14:creationId xmlns:p14="http://schemas.microsoft.com/office/powerpoint/2010/main" val="2564340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extLst>
      <p:ext uri="{BB962C8B-B14F-4D97-AF65-F5344CB8AC3E}">
        <p14:creationId xmlns:p14="http://schemas.microsoft.com/office/powerpoint/2010/main" val="872249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val="2714952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423404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681777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1176021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65</a:t>
            </a:fld>
            <a:endParaRPr lang="en-CA" dirty="0"/>
          </a:p>
        </p:txBody>
      </p:sp>
    </p:spTree>
    <p:extLst>
      <p:ext uri="{BB962C8B-B14F-4D97-AF65-F5344CB8AC3E}">
        <p14:creationId xmlns:p14="http://schemas.microsoft.com/office/powerpoint/2010/main" val="1551956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1050550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Split resources, dropped resources, changed JSON and XML syntax, added and changed elements,</a:t>
            </a:r>
            <a:r>
              <a:rPr lang="en-CA" baseline="0" dirty="0"/>
              <a:t> renamed data types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3101126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2457622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solidFill>
                  <a:prstClr val="black"/>
                </a:solidFill>
              </a:rPr>
              <a:pPr/>
              <a:t>7</a:t>
            </a:fld>
            <a:endParaRPr lang="en-US" dirty="0">
              <a:solidFill>
                <a:prstClr val="black"/>
              </a:solidFill>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Toggle</a:t>
            </a:r>
          </a:p>
        </p:txBody>
      </p:sp>
    </p:spTree>
    <p:extLst>
      <p:ext uri="{BB962C8B-B14F-4D97-AF65-F5344CB8AC3E}">
        <p14:creationId xmlns:p14="http://schemas.microsoft.com/office/powerpoint/2010/main" val="3383128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76</a:t>
            </a:fld>
            <a:endParaRPr lang="en-CA" dirty="0"/>
          </a:p>
        </p:txBody>
      </p:sp>
    </p:spTree>
    <p:extLst>
      <p:ext uri="{BB962C8B-B14F-4D97-AF65-F5344CB8AC3E}">
        <p14:creationId xmlns:p14="http://schemas.microsoft.com/office/powerpoint/2010/main" val="4257414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Because FHIR is free and because of how it’s structured, use by other SDOs is certainly possible</a:t>
            </a:r>
            <a:br>
              <a:rPr lang="en-AU" sz="1200" dirty="0"/>
            </a:br>
            <a:r>
              <a:rPr lang="en-AU" sz="1200" dirty="0"/>
              <a:t>CMAP</a:t>
            </a:r>
            <a:r>
              <a:rPr lang="en-AU" sz="1200" baseline="0" dirty="0"/>
              <a:t> = Clinical Mapping; RECON = reconciliation, Assessment of orders for accountable use criteria in guidelines</a:t>
            </a:r>
            <a:endParaRPr lang="en-AU" sz="12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77</a:t>
            </a:fld>
            <a:endParaRPr lang="en-CA" dirty="0"/>
          </a:p>
        </p:txBody>
      </p:sp>
    </p:spTree>
    <p:extLst>
      <p:ext uri="{BB962C8B-B14F-4D97-AF65-F5344CB8AC3E}">
        <p14:creationId xmlns:p14="http://schemas.microsoft.com/office/powerpoint/2010/main" val="1464217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in STU</a:t>
            </a:r>
          </a:p>
          <a:p>
            <a:pPr lvl="1"/>
            <a:r>
              <a:rPr lang="en-US" dirty="0"/>
              <a:t>No backward compatibility guarantee</a:t>
            </a:r>
          </a:p>
          <a:p>
            <a:pPr lvl="1"/>
            <a:r>
              <a:rPr lang="en-US" dirty="0"/>
              <a:t>Some content missing</a:t>
            </a:r>
          </a:p>
          <a:p>
            <a:pPr lvl="1"/>
            <a:r>
              <a:rPr lang="en-US" dirty="0"/>
              <a:t>Limited production experience</a:t>
            </a:r>
          </a:p>
          <a:p>
            <a:pPr lvl="1"/>
            <a:r>
              <a:rPr lang="en-US" dirty="0"/>
              <a:t>Change is likely</a:t>
            </a:r>
          </a:p>
          <a:p>
            <a:pPr lvl="1"/>
            <a:endParaRPr lang="en-US" dirty="0"/>
          </a:p>
          <a:p>
            <a:r>
              <a:rPr lang="en-US" dirty="0"/>
              <a:t>Near the top of the hype curve</a:t>
            </a:r>
          </a:p>
          <a:p>
            <a:pPr lvl="1"/>
            <a:r>
              <a:rPr lang="en-US" dirty="0"/>
              <a:t>FHIR won’t fix all interoperability issues</a:t>
            </a:r>
          </a:p>
          <a:p>
            <a:pPr lvl="1"/>
            <a:r>
              <a:rPr lang="en-US" dirty="0"/>
              <a:t>Consensus, terminology, legacy burdens</a:t>
            </a:r>
            <a:r>
              <a:rPr lang="en-US" baseline="0" dirty="0"/>
              <a:t> still exist</a:t>
            </a:r>
          </a:p>
          <a:p>
            <a:pPr lvl="1"/>
            <a:r>
              <a:rPr lang="en-US" baseline="0" dirty="0"/>
              <a:t>FHIR provides a framework and platform</a:t>
            </a:r>
          </a:p>
          <a:p>
            <a:pPr lvl="2"/>
            <a:r>
              <a:rPr lang="en-US" dirty="0"/>
              <a:t>Hard work still in profiling</a:t>
            </a:r>
          </a:p>
          <a:p>
            <a:pPr lvl="0"/>
            <a:r>
              <a:rPr lang="en-US" dirty="0"/>
              <a:t>Mitigations</a:t>
            </a:r>
          </a:p>
          <a:p>
            <a:pPr lvl="1"/>
            <a:r>
              <a:rPr lang="en-US" dirty="0"/>
              <a:t>Be realistic about what’s achievable</a:t>
            </a:r>
          </a:p>
          <a:p>
            <a:pPr lvl="1"/>
            <a:r>
              <a:rPr lang="en-US" dirty="0"/>
              <a:t>Work with others (HL7, IHE, industry groups) on the profiles you’ll need</a:t>
            </a:r>
          </a:p>
          <a:p>
            <a:r>
              <a:rPr lang="en-US" dirty="0"/>
              <a:t>Momentum is high – it </a:t>
            </a:r>
            <a:r>
              <a:rPr lang="en-US" b="1" dirty="0"/>
              <a:t>will</a:t>
            </a:r>
            <a:r>
              <a:rPr lang="en-US" b="0" dirty="0"/>
              <a:t> disrupt the health IT environment</a:t>
            </a:r>
          </a:p>
          <a:p>
            <a:pPr lvl="1"/>
            <a:r>
              <a:rPr lang="en-US" dirty="0"/>
              <a:t>Strong</a:t>
            </a:r>
            <a:r>
              <a:rPr lang="en-US" baseline="0" dirty="0"/>
              <a:t> interest from regulators (e.g. ONC)</a:t>
            </a:r>
          </a:p>
          <a:p>
            <a:pPr lvl="1"/>
            <a:r>
              <a:rPr lang="en-US" baseline="0" dirty="0"/>
              <a:t>Strong interest from major vendors</a:t>
            </a:r>
          </a:p>
          <a:p>
            <a:pPr lvl="1"/>
            <a:r>
              <a:rPr lang="en-US" baseline="0" dirty="0"/>
              <a:t>Hitting at all points in the market chain</a:t>
            </a:r>
          </a:p>
          <a:p>
            <a:pPr lvl="0"/>
            <a:r>
              <a:rPr lang="en-US" dirty="0"/>
              <a:t>Plan what you could do, decide conditions for entry</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371915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240637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flaws in what exists</a:t>
            </a:r>
          </a:p>
          <a:p>
            <a:pPr lvl="0"/>
            <a:r>
              <a:rPr lang="en-US" dirty="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385515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itchFamily="34" charset="0"/>
              <a:ea typeface="MS PGothic" pitchFamily="34" charset="-128"/>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19</a:t>
            </a:fld>
            <a:endParaRPr lang="en-US" altLang="en-US" dirty="0">
              <a:latin typeface="Calibri" pitchFamily="34" charset="0"/>
            </a:endParaRPr>
          </a:p>
        </p:txBody>
      </p:sp>
    </p:spTree>
    <p:extLst>
      <p:ext uri="{BB962C8B-B14F-4D97-AF65-F5344CB8AC3E}">
        <p14:creationId xmlns:p14="http://schemas.microsoft.com/office/powerpoint/2010/main" val="82727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309389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12462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0357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a:xfrm>
            <a:off x="381000" y="1828800"/>
            <a:ext cx="8382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123276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2218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2017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1032" name="Picture 14" descr="HL7 International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4"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70" r:id="rId8"/>
    <p:sldLayoutId id="2147483676" r:id="rId9"/>
    <p:sldLayoutId id="2147483678" r:id="rId10"/>
    <p:sldLayoutId id="2147483684" r:id="rId11"/>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HIR/documents/blob/master/presentations/2018-05%20Tutorials/FHIR%20for%20Executives.pptx" TargetMode="External"/><Relationship Id="rId2" Type="http://schemas.openxmlformats.org/officeDocument/2006/relationships/hyperlink" Target="http://creativecommons.org/licenses/by/3.0/deed.en_GB"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commons.wikimedia.org/wiki/File:New_Mobile_CellPhone_Infos.jpg"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pathlms.com/hl7/courses/3152" TargetMode="External"/><Relationship Id="rId2" Type="http://schemas.openxmlformats.org/officeDocument/2006/relationships/hyperlink" Target="http://fhir.furore.com/Education#videos"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iki.hl7.org/index.php?title=FHIR_email_list_subscription_instructions" TargetMode="Externa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9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 &amp; Managers</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dirty="0"/>
              <a:t>May</a:t>
            </a:r>
            <a:r>
              <a:rPr lang="en-US" noProof="0" dirty="0"/>
              <a:t> 21, 2018</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Existing healthcare standards and bodies</a:t>
            </a:r>
          </a:p>
        </p:txBody>
      </p:sp>
      <p:sp>
        <p:nvSpPr>
          <p:cNvPr id="5" name="Content Placeholder 4"/>
          <p:cNvSpPr>
            <a:spLocks noGrp="1"/>
          </p:cNvSpPr>
          <p:nvPr>
            <p:ph idx="1"/>
          </p:nvPr>
        </p:nvSpPr>
        <p:spPr/>
        <p:txBody>
          <a:bodyPr/>
          <a:lstStyle/>
          <a:p>
            <a:r>
              <a:rPr lang="en-US" sz="2800" noProof="0" dirty="0"/>
              <a:t>HL7 – v2, v3, CDA</a:t>
            </a:r>
          </a:p>
          <a:p>
            <a:r>
              <a:rPr lang="en-US" sz="2800" noProof="0" dirty="0"/>
              <a:t>OpenEHR</a:t>
            </a:r>
          </a:p>
          <a:p>
            <a:r>
              <a:rPr lang="en-US" sz="2800" noProof="0" dirty="0"/>
              <a:t>CDISC – SDTM, ADAM, define.xml</a:t>
            </a:r>
          </a:p>
          <a:p>
            <a:r>
              <a:rPr lang="en-US" sz="2800" noProof="0" dirty="0"/>
              <a:t>X12</a:t>
            </a:r>
          </a:p>
          <a:p>
            <a:r>
              <a:rPr lang="en-US" sz="2800" noProof="0" dirty="0"/>
              <a:t>CTS</a:t>
            </a:r>
          </a:p>
          <a:p>
            <a:r>
              <a:rPr lang="en-US" sz="2800" noProof="0" dirty="0"/>
              <a:t>ISO – 11179, 21090, etc.</a:t>
            </a:r>
          </a:p>
          <a:p>
            <a:r>
              <a:rPr lang="en-US" sz="2800" noProof="0" dirty="0"/>
              <a:t>DICOM</a:t>
            </a:r>
          </a:p>
          <a:p>
            <a:r>
              <a:rPr lang="en-US" sz="2800" noProof="0" dirty="0"/>
              <a:t>W3C – Xforms, XSD</a:t>
            </a:r>
          </a:p>
          <a:p>
            <a:r>
              <a:rPr lang="en-US" sz="2800" noProof="0" dirty="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10</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88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Need</a:t>
            </a:r>
          </a:p>
        </p:txBody>
      </p:sp>
      <p:sp>
        <p:nvSpPr>
          <p:cNvPr id="3" name="Content Placeholder 2"/>
          <p:cNvSpPr>
            <a:spLocks noGrp="1"/>
          </p:cNvSpPr>
          <p:nvPr>
            <p:ph idx="1"/>
          </p:nvPr>
        </p:nvSpPr>
        <p:spPr/>
        <p:txBody>
          <a:bodyPr/>
          <a:lstStyle/>
          <a:p>
            <a:r>
              <a:rPr lang="en-US" noProof="0" dirty="0"/>
              <a:t>Has been a need to share healthcare information electronically for a long time</a:t>
            </a:r>
          </a:p>
          <a:p>
            <a:pPr lvl="1"/>
            <a:r>
              <a:rPr lang="en-US" noProof="0" dirty="0"/>
              <a:t>HL7 v2 is over 30 years old</a:t>
            </a:r>
          </a:p>
          <a:p>
            <a:r>
              <a:rPr lang="en-US" noProof="0" dirty="0"/>
              <a:t>Increasing pressure to broaden scope of sharing</a:t>
            </a:r>
          </a:p>
          <a:p>
            <a:pPr lvl="1"/>
            <a:r>
              <a:rPr lang="en-US" noProof="0" dirty="0"/>
              <a:t>Across organizations, disciplines, even borders</a:t>
            </a:r>
          </a:p>
          <a:p>
            <a:pPr lvl="1"/>
            <a:r>
              <a:rPr lang="en-US" noProof="0" dirty="0"/>
              <a:t>Mobile &amp; cloud-based applications</a:t>
            </a:r>
          </a:p>
          <a:p>
            <a:pPr lvl="1"/>
            <a:r>
              <a:rPr lang="en-US" noProof="0"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we’ve gotten</a:t>
            </a:r>
          </a:p>
        </p:txBody>
      </p:sp>
      <p:sp>
        <p:nvSpPr>
          <p:cNvPr id="3" name="Content Placeholder 2"/>
          <p:cNvSpPr>
            <a:spLocks noGrp="1"/>
          </p:cNvSpPr>
          <p:nvPr>
            <p:ph idx="1"/>
          </p:nvPr>
        </p:nvSpPr>
        <p:spPr/>
        <p:txBody>
          <a:bodyPr/>
          <a:lstStyle/>
          <a:p>
            <a:r>
              <a:rPr lang="en-CA" dirty="0"/>
              <a:t>v2, v3 and CDA have produced “bigger” silos</a:t>
            </a:r>
          </a:p>
          <a:p>
            <a:pPr lvl="1"/>
            <a:r>
              <a:rPr lang="en-CA" dirty="0"/>
              <a:t>Different IGs / implementations create barriers</a:t>
            </a:r>
          </a:p>
          <a:p>
            <a:pPr lvl="1"/>
            <a:r>
              <a:rPr lang="en-CA" dirty="0"/>
              <a:t>Interoperating still requires painful mapping &amp; transformation exercises.</a:t>
            </a:r>
          </a:p>
          <a:p>
            <a:pPr lvl="1"/>
            <a:r>
              <a:rPr lang="en-CA" dirty="0"/>
              <a:t>Low discoverability – lots of technical discussions needed before data can flow</a:t>
            </a:r>
          </a:p>
          <a:p>
            <a:r>
              <a:rPr lang="en-CA" dirty="0"/>
              <a:t>Silos are inevitable – differing requirements</a:t>
            </a:r>
          </a:p>
          <a:p>
            <a:pPr lvl="1"/>
            <a:r>
              <a:rPr lang="en-CA" dirty="0"/>
              <a:t>But need to lower the barriers and reduce time </a:t>
            </a:r>
            <a:br>
              <a:rPr lang="en-CA" dirty="0"/>
            </a:br>
            <a:r>
              <a:rPr lang="en-CA" dirty="0"/>
              <a:t>to build connections between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98398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noProof="0" dirty="0"/>
              <a:t>So I should drop everything and use FHIR?</a:t>
            </a:r>
          </a:p>
        </p:txBody>
      </p:sp>
      <p:sp>
        <p:nvSpPr>
          <p:cNvPr id="3" name="Content Placeholder 2"/>
          <p:cNvSpPr>
            <a:spLocks noGrp="1"/>
          </p:cNvSpPr>
          <p:nvPr>
            <p:ph idx="1"/>
          </p:nvPr>
        </p:nvSpPr>
        <p:spPr/>
        <p:txBody>
          <a:bodyPr/>
          <a:lstStyle/>
          <a:p>
            <a:r>
              <a:rPr lang="en-US" noProof="0" dirty="0"/>
              <a:t>Tossing functioning systems the instant a promising newcomer appears is </a:t>
            </a:r>
            <a:r>
              <a:rPr lang="en-US" b="1" noProof="0" dirty="0"/>
              <a:t>not</a:t>
            </a:r>
            <a:r>
              <a:rPr lang="en-US" noProof="0" dirty="0"/>
              <a:t> generally a wise strategy</a:t>
            </a:r>
          </a:p>
          <a:p>
            <a:r>
              <a:rPr lang="en-US" noProof="0" dirty="0"/>
              <a:t>There’s room for something better</a:t>
            </a:r>
          </a:p>
          <a:p>
            <a:pPr lvl="1"/>
            <a:r>
              <a:rPr lang="en-US" noProof="0" dirty="0"/>
              <a:t>FHIR tries to fill that gap</a:t>
            </a:r>
          </a:p>
          <a:p>
            <a:pPr lvl="1"/>
            <a:r>
              <a:rPr lang="en-US" noProof="0" dirty="0"/>
              <a:t>Market will decide whether FHIR survives, coexists or replaces other products</a:t>
            </a:r>
          </a:p>
          <a:p>
            <a:r>
              <a:rPr lang="en-US" dirty="0"/>
              <a:t>Effort spent on v2, v3 &amp; CDA can be still be leveraged</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304992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Problems we face</a:t>
            </a:r>
          </a:p>
        </p:txBody>
      </p:sp>
      <p:sp>
        <p:nvSpPr>
          <p:cNvPr id="3" name="Content Placeholder 2"/>
          <p:cNvSpPr>
            <a:spLocks noGrp="1"/>
          </p:cNvSpPr>
          <p:nvPr>
            <p:ph idx="1"/>
          </p:nvPr>
        </p:nvSpPr>
        <p:spPr/>
        <p:txBody>
          <a:bodyPr/>
          <a:lstStyle/>
          <a:p>
            <a:r>
              <a:rPr lang="en-US" noProof="0" dirty="0"/>
              <a:t>No central authorities</a:t>
            </a:r>
          </a:p>
          <a:p>
            <a:r>
              <a:rPr lang="en-US" noProof="0" dirty="0"/>
              <a:t>Permutation of biological and sociological complexity</a:t>
            </a:r>
          </a:p>
          <a:p>
            <a:r>
              <a:rPr lang="en-US" noProof="0" dirty="0"/>
              <a:t>Fractal use cases</a:t>
            </a:r>
          </a:p>
          <a:p>
            <a:r>
              <a:rPr lang="en-US" noProof="0" dirty="0"/>
              <a:t>Economics favors balkanization</a:t>
            </a:r>
          </a:p>
          <a:p>
            <a:r>
              <a:rPr lang="en-US" noProof="0" dirty="0"/>
              <a:t>Externalizing complexity</a:t>
            </a:r>
          </a:p>
          <a:p>
            <a:r>
              <a:rPr lang="en-US" noProof="0" dirty="0"/>
              <a:t>Much confusion about the problem</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4229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t>Complexity Model</a:t>
            </a:r>
          </a:p>
        </p:txBody>
      </p:sp>
      <p:sp>
        <p:nvSpPr>
          <p:cNvPr id="3" name="Slide Number Placeholder 2"/>
          <p:cNvSpPr>
            <a:spLocks noGrp="1"/>
          </p:cNvSpPr>
          <p:nvPr>
            <p:ph type="sldNum" sz="quarter" idx="4"/>
          </p:nvPr>
        </p:nvSpPr>
        <p:spPr/>
        <p:txBody>
          <a:bodyPr/>
          <a:lstStyle/>
          <a:p>
            <a:fld id="{5CC3E5C4-3E2B-40F1-9F2B-C46CEB0C88DF}" type="slidenum">
              <a:rPr lang="en-CA" smtClean="0"/>
              <a:pPr/>
              <a:t>18</a:t>
            </a:fld>
            <a:endParaRPr lang="en-CA"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val="164203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noProof="0" dirty="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noProof="0" dirty="0">
                <a:ea typeface="MS PGothic" pitchFamily="34" charset="-128"/>
              </a:rPr>
              <a:t>Interoperability: It’s all about the people</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noProof="0" dirty="0">
              <a:ea typeface="MS PGothic" pitchFamily="34" charset="-128"/>
            </a:endParaRPr>
          </a:p>
          <a:p>
            <a:pPr marL="628650" indent="-514350">
              <a:buFont typeface="Cambria" pitchFamily="18" charset="0"/>
              <a:buAutoNum type="arabicPeriod"/>
            </a:pPr>
            <a:r>
              <a:rPr lang="en-US" altLang="en-US" sz="3200" noProof="0" dirty="0">
                <a:ea typeface="MS PGothic" pitchFamily="34" charset="-128"/>
              </a:rPr>
              <a:t>Cheap, flexible, and interoperable: </a:t>
            </a:r>
            <a:br>
              <a:rPr lang="en-US" altLang="en-US" sz="3200" noProof="0" dirty="0">
                <a:ea typeface="MS PGothic" pitchFamily="34" charset="-128"/>
              </a:rPr>
            </a:br>
            <a:r>
              <a:rPr lang="en-US" altLang="en-US" sz="3200" noProof="0" dirty="0">
                <a:ea typeface="MS PGothic" pitchFamily="34" charset="-128"/>
              </a:rPr>
              <a:t>pick two</a:t>
            </a:r>
          </a:p>
        </p:txBody>
      </p:sp>
      <p:sp>
        <p:nvSpPr>
          <p:cNvPr id="3" name="Slide Number Placeholder 2"/>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5679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idx="1"/>
          </p:nvPr>
        </p:nvSpPr>
        <p:spPr/>
        <p:txBody>
          <a:bodyPr/>
          <a:lstStyle/>
          <a:p>
            <a:pPr lvl="0"/>
            <a:r>
              <a:rPr lang="en-US" sz="2800" noProof="0" dirty="0"/>
              <a:t>Is licensed for use under the Creative Commons, specifically:</a:t>
            </a:r>
          </a:p>
          <a:p>
            <a:pPr lvl="1"/>
            <a:r>
              <a:rPr lang="en-US" sz="2400" u="sng" noProof="0" dirty="0">
                <a:hlinkClick r:id="rId2"/>
              </a:rPr>
              <a:t>Creative Commons Attribution 3.0 Unported License</a:t>
            </a:r>
            <a:endParaRPr lang="en-US" sz="2400" u="sng" noProof="0" dirty="0"/>
          </a:p>
          <a:p>
            <a:pPr lvl="1"/>
            <a:r>
              <a:rPr lang="en-US" sz="2400" noProof="0" dirty="0"/>
              <a:t>(Do with it as you wish, so long as you give</a:t>
            </a:r>
            <a:br>
              <a:rPr lang="en-US" sz="2400" noProof="0" dirty="0"/>
            </a:br>
            <a:r>
              <a:rPr lang="en-US" sz="2400" noProof="0" dirty="0"/>
              <a:t> credit)</a:t>
            </a:r>
          </a:p>
          <a:p>
            <a:r>
              <a:rPr lang="en-US" sz="2800" dirty="0"/>
              <a:t>Can be downloaded here:</a:t>
            </a:r>
          </a:p>
          <a:p>
            <a:pPr lvl="1"/>
            <a:r>
              <a:rPr lang="en-CA" sz="2400" dirty="0">
                <a:hlinkClick r:id="rId3"/>
              </a:rPr>
              <a:t>https://github.com/FHIR/documents/blob/master/presentations/</a:t>
            </a:r>
            <a:r>
              <a:rPr lang="en-US" sz="2400" dirty="0">
                <a:hlinkClick r:id="rId3"/>
              </a:rPr>
              <a:t>2018-05%20Tutorials/FHIR%20for%20Managers.pptx</a:t>
            </a:r>
            <a:endParaRPr lang="en-US" sz="240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808" y="234888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3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Platform for Interoperability</a:t>
            </a:r>
          </a:p>
        </p:txBody>
      </p:sp>
      <p:sp>
        <p:nvSpPr>
          <p:cNvPr id="3" name="Content Placeholder 2"/>
          <p:cNvSpPr>
            <a:spLocks noGrp="1"/>
          </p:cNvSpPr>
          <p:nvPr>
            <p:ph idx="1"/>
          </p:nvPr>
        </p:nvSpPr>
        <p:spPr/>
        <p:txBody>
          <a:bodyPr/>
          <a:lstStyle/>
          <a:p>
            <a:r>
              <a:rPr lang="en-US" noProof="0" dirty="0"/>
              <a:t>Build capability for all systems</a:t>
            </a:r>
          </a:p>
          <a:p>
            <a:r>
              <a:rPr lang="en-US" noProof="0" dirty="0"/>
              <a:t>Only fix behavior </a:t>
            </a:r>
          </a:p>
          <a:p>
            <a:pPr lvl="1"/>
            <a:r>
              <a:rPr lang="en-US" noProof="0" dirty="0"/>
              <a:t>When everyone agrees to it </a:t>
            </a:r>
          </a:p>
          <a:p>
            <a:pPr lvl="1"/>
            <a:r>
              <a:rPr lang="en-US" noProof="0" dirty="0"/>
              <a:t>When it creates capability or simplicity</a:t>
            </a:r>
          </a:p>
          <a:p>
            <a:r>
              <a:rPr lang="en-US" noProof="0" dirty="0"/>
              <a:t>Push constraints on behavior to “Implementation Guides”</a:t>
            </a:r>
          </a:p>
          <a:p>
            <a:r>
              <a:rPr lang="en-US" noProof="0" dirty="0"/>
              <a:t>FHIR is loose, but capable</a:t>
            </a:r>
          </a:p>
          <a:p>
            <a:pPr lvl="1"/>
            <a:r>
              <a:rPr lang="en-US" noProof="0" dirty="0"/>
              <a:t>Implementation space will be fractal </a:t>
            </a:r>
            <a:r>
              <a:rPr lang="en-US" noProof="0" dirty="0">
                <a:sym typeface="Wingdings" panose="05000000000000000000" pitchFamily="2" charset="2"/>
              </a:rPr>
              <a:t></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325324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What is FHIR?</a:t>
            </a:r>
          </a:p>
        </p:txBody>
      </p:sp>
      <p:sp>
        <p:nvSpPr>
          <p:cNvPr id="6" name="Text Placeholder 5"/>
          <p:cNvSpPr>
            <a:spLocks noGrp="1"/>
          </p:cNvSpPr>
          <p:nvPr>
            <p:ph type="body" idx="1"/>
          </p:nvPr>
        </p:nvSpPr>
        <p:spPr/>
        <p:txBody>
          <a:bodyPr/>
          <a:lstStyle/>
          <a:p>
            <a:r>
              <a:rPr lang="en-US" noProof="0" dirty="0"/>
              <a:t>And how is it different?</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lstStyle/>
          <a:p>
            <a:r>
              <a:rPr lang="en-US" noProof="0" dirty="0"/>
              <a:t>F – Fast (to design &amp; to implement)</a:t>
            </a:r>
          </a:p>
          <a:p>
            <a:pPr lvl="1"/>
            <a:r>
              <a:rPr lang="en-US" noProof="0" dirty="0"/>
              <a:t>Relative – No technology can make integration as fast as we’d like</a:t>
            </a:r>
          </a:p>
          <a:p>
            <a:r>
              <a:rPr lang="en-US" noProof="0" dirty="0"/>
              <a:t>H – Healthcare</a:t>
            </a:r>
          </a:p>
          <a:p>
            <a:pPr lvl="1"/>
            <a:r>
              <a:rPr lang="en-US" noProof="0" dirty="0"/>
              <a:t>That’s why we’re here</a:t>
            </a:r>
          </a:p>
          <a:p>
            <a:r>
              <a:rPr lang="en-US" noProof="0" dirty="0"/>
              <a:t>I – Interoperable</a:t>
            </a:r>
          </a:p>
          <a:p>
            <a:pPr lvl="1"/>
            <a:r>
              <a:rPr lang="en-US" noProof="0" dirty="0"/>
              <a:t>Ditto</a:t>
            </a:r>
          </a:p>
          <a:p>
            <a:r>
              <a:rPr lang="en-US" noProof="0" dirty="0"/>
              <a:t>R – Resources</a:t>
            </a:r>
          </a:p>
          <a:p>
            <a:pPr lvl="1"/>
            <a:r>
              <a:rPr lang="en-US" noProof="0" dirty="0"/>
              <a:t>Building blocks – more on these to follow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Genesis of FHIR</a:t>
            </a:r>
          </a:p>
        </p:txBody>
      </p:sp>
      <p:sp>
        <p:nvSpPr>
          <p:cNvPr id="3" name="Content Placeholder 2"/>
          <p:cNvSpPr>
            <a:spLocks noGrp="1"/>
          </p:cNvSpPr>
          <p:nvPr>
            <p:ph idx="1"/>
          </p:nvPr>
        </p:nvSpPr>
        <p:spPr/>
        <p:txBody>
          <a:bodyPr/>
          <a:lstStyle/>
          <a:p>
            <a:r>
              <a:rPr lang="en-US" noProof="0" dirty="0"/>
              <a:t>What would healthcare exchange look like if we started from scratch using modern approaches?</a:t>
            </a:r>
          </a:p>
          <a:p>
            <a:pPr lvl="1"/>
            <a:r>
              <a:rPr lang="en-US" noProof="0" dirty="0"/>
              <a:t>Web search for success markers led to RESTful based APIs</a:t>
            </a:r>
          </a:p>
          <a:p>
            <a:pPr lvl="1"/>
            <a:r>
              <a:rPr lang="en-US" noProof="0" dirty="0"/>
              <a:t>Exemplar: Highrise (</a:t>
            </a:r>
            <a:r>
              <a:rPr lang="en-US" noProof="0" dirty="0">
                <a:hlinkClick r:id="rId2"/>
              </a:rPr>
              <a:t>https://github.com/37signals/highrise-api</a:t>
            </a:r>
            <a:r>
              <a:rPr lang="en-US" noProof="0" dirty="0"/>
              <a:t>)</a:t>
            </a:r>
          </a:p>
          <a:p>
            <a:r>
              <a:rPr lang="en-US" noProof="0"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68858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lstStyle/>
          <a:p>
            <a:pPr lvl="0"/>
            <a:r>
              <a:rPr lang="en-US" noProof="0" dirty="0"/>
              <a:t>Focus on </a:t>
            </a:r>
            <a:r>
              <a:rPr lang="en-US" b="1" noProof="0" dirty="0"/>
              <a:t>Implementers</a:t>
            </a:r>
          </a:p>
          <a:p>
            <a:pPr lvl="0"/>
            <a:r>
              <a:rPr lang="en-US" noProof="0" dirty="0"/>
              <a:t>Target support for </a:t>
            </a:r>
            <a:r>
              <a:rPr lang="en-US" b="1" noProof="0" dirty="0"/>
              <a:t>common</a:t>
            </a:r>
            <a:r>
              <a:rPr lang="en-US" noProof="0" dirty="0"/>
              <a:t> </a:t>
            </a:r>
            <a:r>
              <a:rPr lang="en-US" b="1" noProof="0" dirty="0"/>
              <a:t>scenarios</a:t>
            </a:r>
          </a:p>
          <a:p>
            <a:r>
              <a:rPr lang="en-US" noProof="0" dirty="0"/>
              <a:t>Leverage cross-industry </a:t>
            </a:r>
            <a:r>
              <a:rPr lang="en-US" b="1" noProof="0" dirty="0"/>
              <a:t>web technologies</a:t>
            </a:r>
          </a:p>
          <a:p>
            <a:r>
              <a:rPr lang="en-US" noProof="0" dirty="0"/>
              <a:t>Require </a:t>
            </a:r>
            <a:r>
              <a:rPr lang="en-US" b="1" noProof="0" dirty="0"/>
              <a:t>human readability</a:t>
            </a:r>
            <a:r>
              <a:rPr lang="en-US" noProof="0" dirty="0"/>
              <a:t> as base level of interoperability</a:t>
            </a:r>
          </a:p>
          <a:p>
            <a:r>
              <a:rPr lang="en-US" noProof="0" dirty="0"/>
              <a:t>Make content </a:t>
            </a:r>
            <a:r>
              <a:rPr lang="en-US" b="1" noProof="0" dirty="0"/>
              <a:t>freely available</a:t>
            </a:r>
          </a:p>
          <a:p>
            <a:r>
              <a:rPr lang="en-US" b="0" noProof="0" dirty="0"/>
              <a:t>Support multiple </a:t>
            </a:r>
            <a:r>
              <a:rPr lang="en-US" b="1" noProof="0" dirty="0"/>
              <a:t>paradigms </a:t>
            </a:r>
            <a:r>
              <a:rPr lang="en-US" b="0" noProof="0" dirty="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noProof="0" dirty="0">
                <a:solidFill>
                  <a:schemeClr val="tx1"/>
                </a:solidFill>
                <a:effectLst/>
                <a:latin typeface="+mn-lt"/>
                <a:ea typeface="+mn-ea"/>
                <a:cs typeface="+mn-cs"/>
              </a:rPr>
              <a:t>Demonstrate best practice </a:t>
            </a:r>
            <a:r>
              <a:rPr lang="en-US" sz="3100" b="1" noProof="0" dirty="0">
                <a:solidFill>
                  <a:schemeClr val="tx1"/>
                </a:solidFill>
                <a:effectLst/>
                <a:latin typeface="+mn-lt"/>
                <a:ea typeface="+mn-ea"/>
                <a:cs typeface="+mn-cs"/>
              </a:rPr>
              <a:t>governance</a:t>
            </a:r>
            <a:endParaRPr lang="en-US" sz="3100" noProof="0" dirty="0">
              <a:effectLst/>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lstStyle/>
          <a:p>
            <a:r>
              <a:rPr lang="en-US" sz="2400" noProof="0" dirty="0"/>
              <a:t>Specification is written for one target</a:t>
            </a:r>
            <a:r>
              <a:rPr lang="en-US" sz="2400" baseline="0" noProof="0" dirty="0"/>
              <a:t> audience: implementers (that’s not just programmers)</a:t>
            </a:r>
          </a:p>
          <a:p>
            <a:pPr lvl="1"/>
            <a:r>
              <a:rPr lang="en-US" sz="2400" noProof="0" dirty="0"/>
              <a:t>Rationale, modeling</a:t>
            </a:r>
            <a:r>
              <a:rPr lang="en-US" sz="2400" baseline="0" noProof="0" dirty="0"/>
              <a:t> approaches, etc. kept elsewhere</a:t>
            </a:r>
          </a:p>
          <a:p>
            <a:pPr lvl="0"/>
            <a:r>
              <a:rPr lang="en-US" sz="2400" noProof="0" dirty="0"/>
              <a:t>Multiple reference implementations from day 1</a:t>
            </a:r>
          </a:p>
          <a:p>
            <a:pPr lvl="0"/>
            <a:r>
              <a:rPr lang="en-US" sz="2400" noProof="0" dirty="0"/>
              <a:t>Publicly available test servers</a:t>
            </a:r>
          </a:p>
          <a:p>
            <a:pPr lvl="0"/>
            <a:r>
              <a:rPr lang="en-US" sz="2400" noProof="0" dirty="0"/>
              <a:t>Starter APIs published with spec</a:t>
            </a:r>
          </a:p>
          <a:p>
            <a:pPr lvl="1"/>
            <a:r>
              <a:rPr lang="en-US" sz="2400" noProof="0" dirty="0"/>
              <a:t>C#, Java, Pascal, Swift, more coming</a:t>
            </a:r>
          </a:p>
          <a:p>
            <a:pPr lvl="0"/>
            <a:r>
              <a:rPr lang="en-US" sz="2400" noProof="0" dirty="0"/>
              <a:t>Connectathons</a:t>
            </a:r>
            <a:r>
              <a:rPr lang="en-US" sz="2400" baseline="0" noProof="0" dirty="0"/>
              <a:t> to verify specification approaches</a:t>
            </a:r>
          </a:p>
          <a:p>
            <a:pPr lvl="0"/>
            <a:r>
              <a:rPr lang="en-US" sz="2400" baseline="0" noProof="0" dirty="0"/>
              <a:t>Instances you can read and understand</a:t>
            </a:r>
            <a:r>
              <a:rPr lang="en-US" sz="2400" noProof="0" dirty="0"/>
              <a:t> </a:t>
            </a:r>
            <a:r>
              <a:rPr lang="en-US" sz="2400" noProof="0" dirty="0">
                <a:sym typeface="Wingdings" pitchFamily="2" charset="2"/>
              </a:rPr>
              <a:t></a:t>
            </a:r>
          </a:p>
          <a:p>
            <a:pPr lvl="0"/>
            <a:r>
              <a:rPr lang="en-US" sz="2400" noProof="0" dirty="0">
                <a:sym typeface="Wingdings" pitchFamily="2" charset="2"/>
              </a:rPr>
              <a:t>Lots of examples (and they’re valid too)</a:t>
            </a:r>
            <a:endParaRPr lang="en-US" sz="2400" baseline="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HL7.Fhir.Instance.Model;</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HL7.Fhir.Instance.Parsers;</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HL7.Fhir.Instance.Support;</a:t>
            </a:r>
          </a:p>
          <a:p>
            <a:pPr marL="0" indent="0">
              <a:spcBef>
                <a:spcPts val="0"/>
              </a:spcBef>
              <a:buFont typeface="Wingdings" pitchFamily="2" charset="2"/>
              <a:buNone/>
            </a:pPr>
            <a:endParaRPr lang="en-US" sz="700" noProof="1">
              <a:solidFill>
                <a:srgbClr val="2B91AF"/>
              </a:solidFill>
              <a:latin typeface="Consolas"/>
            </a:endParaRPr>
          </a:p>
          <a:p>
            <a:pPr marL="0" indent="0">
              <a:spcBef>
                <a:spcPts val="0"/>
              </a:spcBef>
              <a:buFont typeface="Wingdings" pitchFamily="2" charset="2"/>
              <a:buNone/>
            </a:pPr>
            <a:r>
              <a:rPr lang="nl-NL" sz="700" noProof="1">
                <a:solidFill>
                  <a:srgbClr val="2B91AF"/>
                </a:solidFill>
                <a:latin typeface="Consolas"/>
              </a:rPr>
              <a:t>XmlReader</a:t>
            </a:r>
            <a:r>
              <a:rPr lang="nl-NL" sz="700" noProof="1">
                <a:solidFill>
                  <a:prstClr val="black"/>
                </a:solidFill>
                <a:latin typeface="Consolas"/>
              </a:rPr>
              <a:t> xr = </a:t>
            </a:r>
            <a:r>
              <a:rPr lang="nl-NL" sz="700" noProof="1">
                <a:solidFill>
                  <a:srgbClr val="2B91AF"/>
                </a:solidFill>
                <a:latin typeface="Consolas"/>
              </a:rPr>
              <a:t>XmlReader</a:t>
            </a:r>
            <a:r>
              <a:rPr lang="nl-NL" sz="700" noProof="1">
                <a:solidFill>
                  <a:prstClr val="black"/>
                </a:solidFill>
                <a:latin typeface="Consolas"/>
              </a:rPr>
              <a:t>.Create(</a:t>
            </a:r>
          </a:p>
          <a:p>
            <a:pPr marL="0" indent="0">
              <a:spcBef>
                <a:spcPts val="0"/>
              </a:spcBef>
              <a:buFont typeface="Wingdings" pitchFamily="2" charset="2"/>
              <a:buNone/>
            </a:pPr>
            <a:r>
              <a:rPr lang="nl-NL" sz="700" noProof="1">
                <a:solidFill>
                  <a:prstClr val="black"/>
                </a:solidFill>
                <a:latin typeface="Consolas"/>
              </a:rPr>
              <a:t>	</a:t>
            </a:r>
            <a:r>
              <a:rPr lang="nl-NL" sz="700" noProof="1">
                <a:solidFill>
                  <a:srgbClr val="0000FF"/>
                </a:solidFill>
                <a:latin typeface="Consolas"/>
              </a:rPr>
              <a:t>new </a:t>
            </a:r>
            <a:r>
              <a:rPr lang="nl-NL" sz="700" noProof="1">
                <a:solidFill>
                  <a:srgbClr val="2B91AF"/>
                </a:solidFill>
                <a:latin typeface="Consolas"/>
              </a:rPr>
              <a:t>StreamRead</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XmlFhirReader</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JsonTextReader</a:t>
            </a:r>
            <a:r>
              <a:rPr lang="en-US" sz="700" noProof="1">
                <a:solidFill>
                  <a:prstClr val="black"/>
                </a:solidFill>
                <a:latin typeface="Consolas"/>
              </a:rPr>
              <a:t> jr =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JsonTe</a:t>
            </a:r>
            <a:endParaRPr lang="en-US"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a:t>
            </a:r>
            <a:r>
              <a:rPr lang="en-US" sz="700" noProof="1">
                <a:solidFill>
                  <a:prstClr val="black"/>
                </a:solidFill>
                <a:latin typeface="Consolas"/>
              </a:rPr>
              <a:t>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StreamRead</a:t>
            </a:r>
            <a:endParaRPr lang="en-US" sz="700" noProof="1">
              <a:solidFill>
                <a:prstClr val="black"/>
              </a:solidFill>
              <a:latin typeface="Consolas"/>
            </a:endParaRPr>
          </a:p>
          <a:p>
            <a:pPr marL="0" indent="0">
              <a:spcBef>
                <a:spcPts val="0"/>
              </a:spcBef>
              <a:buFont typeface="Wingdings" pitchFamily="2" charset="2"/>
              <a:buNone/>
            </a:pPr>
            <a:r>
              <a:rPr lang="nl-NL" sz="700" noProof="1">
                <a:latin typeface="Consolas"/>
              </a:rPr>
              <a:t>//</a:t>
            </a:r>
            <a:r>
              <a:rPr lang="nl-NL" sz="700" noProof="1">
                <a:solidFill>
                  <a:srgbClr val="2B91AF"/>
                </a:solidFill>
                <a:latin typeface="Consolas"/>
              </a:rPr>
              <a:t> 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JsonFhirRe</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ErrorList</a:t>
            </a:r>
            <a:r>
              <a:rPr lang="nl-NL" sz="700" noProof="1">
                <a:solidFill>
                  <a:prstClr val="black"/>
                </a:solidFill>
                <a:latin typeface="Consolas"/>
              </a:rPr>
              <a:t> errors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ErrorList</a:t>
            </a:r>
            <a:r>
              <a:rPr lang="nl-NL" sz="700" noProof="1">
                <a:solidFill>
                  <a:prstClr val="black"/>
                </a:solidFill>
                <a:latin typeface="Consolas"/>
              </a:rPr>
              <a:t>(</a:t>
            </a:r>
          </a:p>
          <a:p>
            <a:pPr marL="0" indent="0">
              <a:spcBef>
                <a:spcPts val="0"/>
              </a:spcBef>
              <a:buFont typeface="Wingdings" pitchFamily="2" charset="2"/>
              <a:buNone/>
            </a:pPr>
            <a:r>
              <a:rPr lang="nl-NL" sz="700" noProof="1">
                <a:solidFill>
                  <a:srgbClr val="2B91AF"/>
                </a:solidFill>
                <a:latin typeface="Consolas"/>
              </a:rPr>
              <a:t>LabReport</a:t>
            </a:r>
            <a:r>
              <a:rPr lang="nl-NL" sz="700" noProof="1">
                <a:solidFill>
                  <a:prstClr val="black"/>
                </a:solidFill>
                <a:latin typeface="Consolas"/>
              </a:rPr>
              <a:t> rep = (</a:t>
            </a:r>
            <a:r>
              <a:rPr lang="nl-NL" sz="700" noProof="1">
                <a:solidFill>
                  <a:srgbClr val="2B91AF"/>
                </a:solidFill>
                <a:latin typeface="Consolas"/>
              </a:rPr>
              <a:t>LabReport</a:t>
            </a:r>
            <a:r>
              <a:rPr lang="nl-NL" sz="700" noProof="1">
                <a:solidFill>
                  <a:prstClr val="black"/>
                </a:solidFill>
                <a:latin typeface="Consolas"/>
              </a:rPr>
              <a:t>)</a:t>
            </a:r>
            <a:r>
              <a:rPr lang="nl-NL" sz="700" noProof="1">
                <a:solidFill>
                  <a:srgbClr val="2B91AF"/>
                </a:solidFill>
                <a:latin typeface="Consolas"/>
              </a:rPr>
              <a:t>Resour</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Assert</a:t>
            </a:r>
            <a:r>
              <a:rPr lang="nl-NL" sz="700" noProof="1">
                <a:solidFill>
                  <a:prstClr val="black"/>
                </a:solidFill>
                <a:latin typeface="Consolas"/>
              </a:rPr>
              <a:t>.IsTrue(errors.Count() == 0</a:t>
            </a:r>
          </a:p>
        </p:txBody>
      </p:sp>
    </p:spTree>
    <p:extLst>
      <p:ext uri="{BB962C8B-B14F-4D97-AF65-F5344CB8AC3E}">
        <p14:creationId xmlns:p14="http://schemas.microsoft.com/office/powerpoint/2010/main" val="726755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lstStyle/>
          <a:p>
            <a:r>
              <a:rPr lang="en-US" noProof="0" dirty="0"/>
              <a:t>Inclusion of content in core specification is based on “80%” rule</a:t>
            </a:r>
          </a:p>
          <a:p>
            <a:pPr lvl="1"/>
            <a:r>
              <a:rPr lang="en-US" noProof="0" dirty="0"/>
              <a:t>Only include data elements we are confident that most (~80%) of normal implementations using that resource will make use of</a:t>
            </a:r>
          </a:p>
          <a:p>
            <a:pPr lvl="1"/>
            <a:r>
              <a:rPr lang="en-US" noProof="0" dirty="0"/>
              <a:t>Other content in extensions (more on this later)</a:t>
            </a:r>
          </a:p>
          <a:p>
            <a:pPr lvl="1"/>
            <a:r>
              <a:rPr lang="en-US" noProof="0" dirty="0"/>
              <a:t>Easy to say, governance challenge to achieve</a:t>
            </a:r>
          </a:p>
          <a:p>
            <a:r>
              <a:rPr lang="en-US" noProof="0" dirty="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Won’t extensions break interoperability?</a:t>
            </a:r>
          </a:p>
        </p:txBody>
      </p:sp>
      <p:sp>
        <p:nvSpPr>
          <p:cNvPr id="3" name="Content Placeholder 2"/>
          <p:cNvSpPr>
            <a:spLocks noGrp="1"/>
          </p:cNvSpPr>
          <p:nvPr>
            <p:ph idx="1"/>
          </p:nvPr>
        </p:nvSpPr>
        <p:spPr/>
        <p:txBody>
          <a:bodyPr/>
          <a:lstStyle/>
          <a:p>
            <a:r>
              <a:rPr lang="en-US" noProof="0" dirty="0"/>
              <a:t>The 80% + narrative helps provide “base” interoperability</a:t>
            </a:r>
          </a:p>
          <a:p>
            <a:endParaRPr lang="en-US" noProof="0" dirty="0"/>
          </a:p>
          <a:p>
            <a:r>
              <a:rPr lang="en-US" noProof="0" dirty="0"/>
              <a:t>For “robust” interoperability</a:t>
            </a:r>
          </a:p>
          <a:p>
            <a:pPr lvl="1"/>
            <a:r>
              <a:rPr lang="en-US" noProof="0" dirty="0"/>
              <a:t>Profile – constrains structure</a:t>
            </a:r>
          </a:p>
          <a:p>
            <a:pPr lvl="1"/>
            <a:r>
              <a:rPr lang="en-US" noProof="0" dirty="0"/>
              <a:t>Conformance – constrains behavior</a:t>
            </a:r>
          </a:p>
          <a:p>
            <a:pPr lvl="2"/>
            <a:r>
              <a:rPr lang="en-US" noProof="0" dirty="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idx="1"/>
          </p:nvPr>
        </p:nvSpPr>
        <p:spPr/>
        <p:txBody>
          <a:bodyPr/>
          <a:lstStyle/>
          <a:p>
            <a:r>
              <a:rPr lang="en-US" b="1" noProof="0" dirty="0"/>
              <a:t>Name:</a:t>
            </a:r>
            <a:r>
              <a:rPr lang="en-US" noProof="0" dirty="0"/>
              <a:t> Lloyd McKenzie</a:t>
            </a:r>
          </a:p>
          <a:p>
            <a:r>
              <a:rPr lang="en-US" b="1" noProof="0" dirty="0"/>
              <a:t>Company:</a:t>
            </a:r>
            <a:r>
              <a:rPr lang="en-US" noProof="0" dirty="0"/>
              <a:t> Gevity</a:t>
            </a:r>
          </a:p>
          <a:p>
            <a:r>
              <a:rPr lang="en-US" b="1" noProof="0" dirty="0"/>
              <a:t>Background:</a:t>
            </a:r>
          </a:p>
          <a:p>
            <a:pPr lvl="1"/>
            <a:r>
              <a:rPr lang="en-US" noProof="0" dirty="0"/>
              <a:t>One of FHIR’s 3 initial editors</a:t>
            </a:r>
          </a:p>
          <a:p>
            <a:pPr lvl="1"/>
            <a:r>
              <a:rPr lang="en-US" noProof="0" dirty="0"/>
              <a:t>Co-chair FMG &amp; FHIR Infrastructure</a:t>
            </a:r>
          </a:p>
          <a:p>
            <a:pPr lvl="1"/>
            <a:r>
              <a:rPr lang="en-US" noProof="0" dirty="0"/>
              <a:t>Co-chair HL7 Modeling &amp; Methodology</a:t>
            </a:r>
          </a:p>
          <a:p>
            <a:pPr lvl="1"/>
            <a:r>
              <a:rPr lang="en-US" noProof="0" dirty="0"/>
              <a:t>Heavily involved in HL7 and healthcare exchange for last 17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lstStyle/>
          <a:p>
            <a:r>
              <a:rPr lang="en-US" noProof="0" dirty="0"/>
              <a:t>Instances shared using XML &amp; JSON</a:t>
            </a:r>
          </a:p>
          <a:p>
            <a:r>
              <a:rPr lang="en-US" noProof="0" dirty="0"/>
              <a:t>Web calls work the same way they do for Google &amp; Twitter</a:t>
            </a:r>
          </a:p>
          <a:p>
            <a:r>
              <a:rPr lang="en-US" noProof="0" dirty="0"/>
              <a:t>Rely on HTTPS, OAuth, etc. for security functions</a:t>
            </a:r>
          </a:p>
          <a:p>
            <a:r>
              <a:rPr lang="en-US" noProof="0" dirty="0"/>
              <a:t>Benefits</a:t>
            </a:r>
          </a:p>
          <a:p>
            <a:pPr lvl="1"/>
            <a:r>
              <a:rPr lang="en-US" noProof="0" dirty="0"/>
              <a:t>Cross-Industry standards</a:t>
            </a:r>
          </a:p>
          <a:p>
            <a:pPr lvl="1"/>
            <a:r>
              <a:rPr lang="en-US" noProof="0" dirty="0"/>
              <a:t>Well supported by tools</a:t>
            </a:r>
          </a:p>
          <a:p>
            <a:pPr lvl="1"/>
            <a:r>
              <a:rPr lang="en-US" noProof="0" dirty="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248829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lstStyle/>
          <a:p>
            <a:r>
              <a:rPr lang="en-US" noProof="0" dirty="0"/>
              <a:t>Clinical Documents has both narrative and data</a:t>
            </a:r>
          </a:p>
          <a:p>
            <a:r>
              <a:rPr lang="en-US" noProof="0" dirty="0"/>
              <a:t>The data / narrative dynamic exists throughout the process </a:t>
            </a:r>
          </a:p>
          <a:p>
            <a:pPr lvl="0"/>
            <a:r>
              <a:rPr lang="en-US" noProof="0" dirty="0"/>
              <a:t>In FHIR, </a:t>
            </a:r>
            <a:r>
              <a:rPr lang="en-US" b="1" noProof="0" dirty="0"/>
              <a:t>every</a:t>
            </a:r>
            <a:r>
              <a:rPr lang="en-US" b="0" baseline="0" noProof="0" dirty="0"/>
              <a:t> resource </a:t>
            </a:r>
            <a:r>
              <a:rPr lang="en-US" noProof="0" dirty="0"/>
              <a:t>can (should)</a:t>
            </a:r>
            <a:r>
              <a:rPr lang="en-US" b="0" baseline="0" noProof="0" dirty="0"/>
              <a:t> </a:t>
            </a:r>
            <a:br>
              <a:rPr lang="en-US" b="0" baseline="0" noProof="0" dirty="0"/>
            </a:br>
            <a:r>
              <a:rPr lang="en-US" b="0" baseline="0" noProof="0" dirty="0"/>
              <a:t>have a human-readable expression</a:t>
            </a:r>
          </a:p>
          <a:p>
            <a:pPr lvl="1"/>
            <a:r>
              <a:rPr lang="en-US" noProof="0" dirty="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lstStyle/>
          <a:p>
            <a:r>
              <a:rPr lang="en-US" noProof="0" dirty="0"/>
              <a:t>Unencumbered – free for use, no membership required</a:t>
            </a:r>
          </a:p>
          <a:p>
            <a:r>
              <a:rPr lang="en-US" noProof="0" dirty="0">
                <a:hlinkClick r:id="rId3"/>
              </a:rPr>
              <a:t>http://hl7.org/fhir</a:t>
            </a:r>
            <a:r>
              <a:rPr lang="en-US" noProof="0" dirty="0"/>
              <a:t> + other versions</a:t>
            </a:r>
          </a:p>
          <a:p>
            <a:r>
              <a:rPr lang="en-US" noProof="0" dirty="0"/>
              <a:t>Licensed under CC0: True public domain</a:t>
            </a:r>
          </a:p>
          <a:p>
            <a:r>
              <a:rPr lang="en-US" noProof="0" dirty="0"/>
              <a:t>Any use is allowed</a:t>
            </a:r>
          </a:p>
          <a:p>
            <a:r>
              <a:rPr lang="en-US" noProof="0" dirty="0"/>
              <a:t>HL7 enforces the trademark protection</a:t>
            </a:r>
          </a:p>
          <a:p>
            <a:pPr marL="0" indent="0">
              <a:buNone/>
            </a:pPr>
            <a:r>
              <a:rPr lang="en-US" dirty="0"/>
              <a:t>Business model:</a:t>
            </a:r>
          </a:p>
          <a:p>
            <a:r>
              <a:rPr lang="en-US" dirty="0"/>
              <a:t>If you want to vote, you need to pay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a:p>
            <a:pPr lvl="1"/>
            <a:r>
              <a:rPr lang="en-US" noProof="0" dirty="0"/>
              <a:t>REST – Lightweight, leverages web stack</a:t>
            </a:r>
          </a:p>
          <a:p>
            <a:pPr lvl="1"/>
            <a:r>
              <a:rPr lang="en-US" noProof="0" dirty="0"/>
              <a:t>Documents – Long-term persistence</a:t>
            </a:r>
          </a:p>
          <a:p>
            <a:pPr lvl="1"/>
            <a:r>
              <a:rPr lang="en-US" noProof="0" dirty="0"/>
              <a:t>Messages – Request/response paradigm</a:t>
            </a:r>
          </a:p>
          <a:p>
            <a:pPr lvl="1"/>
            <a:r>
              <a:rPr lang="en-US" noProof="0" dirty="0"/>
              <a:t>Services – other SOA-based interfaces</a:t>
            </a:r>
          </a:p>
          <a:p>
            <a:r>
              <a:rPr lang="en-US" noProof="0" dirty="0"/>
              <a:t>Regardless of approach, content stays the same</a:t>
            </a:r>
          </a:p>
          <a:p>
            <a:pPr lvl="1"/>
            <a:r>
              <a:rPr lang="en-US" noProof="0" dirty="0"/>
              <a:t>Can leverage same models, same profiles everywhere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05409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Review</a:t>
            </a:r>
          </a:p>
        </p:txBody>
      </p:sp>
      <p:sp>
        <p:nvSpPr>
          <p:cNvPr id="3" name="Content Placeholder 2"/>
          <p:cNvSpPr>
            <a:spLocks noGrp="1"/>
          </p:cNvSpPr>
          <p:nvPr>
            <p:ph idx="1"/>
          </p:nvPr>
        </p:nvSpPr>
        <p:spPr/>
        <p:txBody>
          <a:bodyPr/>
          <a:lstStyle/>
          <a:p>
            <a:r>
              <a:rPr lang="en-US" noProof="0" dirty="0"/>
              <a:t>What are FHIR’s 7 “Key Differences”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lstStyle/>
          <a:p>
            <a:r>
              <a:rPr lang="en-US" noProof="0"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Cost of Integration</a:t>
            </a:r>
          </a:p>
        </p:txBody>
      </p:sp>
      <p:sp>
        <p:nvSpPr>
          <p:cNvPr id="3" name="Content Placeholder 2"/>
          <p:cNvSpPr>
            <a:spLocks noGrp="1"/>
          </p:cNvSpPr>
          <p:nvPr>
            <p:ph idx="1"/>
          </p:nvPr>
        </p:nvSpPr>
        <p:spPr/>
        <p:txBody>
          <a:bodyPr>
            <a:normAutofit/>
          </a:bodyPr>
          <a:lstStyle/>
          <a:p>
            <a:r>
              <a:rPr lang="en-US" sz="2800" noProof="0" dirty="0"/>
              <a:t>These factors will drive down the cost of integration and interoperability </a:t>
            </a:r>
          </a:p>
          <a:p>
            <a:pPr lvl="1"/>
            <a:r>
              <a:rPr lang="en-US" sz="2600" noProof="0" dirty="0"/>
              <a:t>Easier to Develop</a:t>
            </a:r>
          </a:p>
          <a:p>
            <a:pPr lvl="1"/>
            <a:r>
              <a:rPr lang="en-US" sz="2600" noProof="0" dirty="0"/>
              <a:t>Easier to Troubleshoot</a:t>
            </a:r>
          </a:p>
          <a:p>
            <a:pPr lvl="1"/>
            <a:r>
              <a:rPr lang="en-US" sz="2600" noProof="0" dirty="0"/>
              <a:t>Easier to Leverage in production</a:t>
            </a:r>
          </a:p>
          <a:p>
            <a:pPr lvl="1"/>
            <a:r>
              <a:rPr lang="en-US" sz="2600" noProof="0" dirty="0"/>
              <a:t>More people to do the work (less expensive consultants)</a:t>
            </a:r>
          </a:p>
          <a:p>
            <a:r>
              <a:rPr lang="en-US" sz="2800" noProof="0" dirty="0"/>
              <a:t>Competing approaches will have to match the cost, or disappear – effect is already being felt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114959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Future impact of FHIR</a:t>
            </a:r>
          </a:p>
        </p:txBody>
      </p:sp>
      <p:sp>
        <p:nvSpPr>
          <p:cNvPr id="3" name="Content Placeholder 2"/>
          <p:cNvSpPr>
            <a:spLocks noGrp="1"/>
          </p:cNvSpPr>
          <p:nvPr>
            <p:ph idx="1"/>
          </p:nvPr>
        </p:nvSpPr>
        <p:spPr>
          <a:xfrm>
            <a:off x="539552" y="1844824"/>
            <a:ext cx="7772400" cy="4478149"/>
          </a:xfrm>
        </p:spPr>
        <p:txBody>
          <a:bodyPr/>
          <a:lstStyle/>
          <a:p>
            <a:r>
              <a:rPr lang="en-US" sz="2800" noProof="0" dirty="0"/>
              <a:t>Impact of FHIR on the market:</a:t>
            </a:r>
          </a:p>
          <a:p>
            <a:pPr lvl="1"/>
            <a:r>
              <a:rPr lang="en-US" sz="2400" noProof="0" dirty="0"/>
              <a:t>Drive interoperability prices down</a:t>
            </a:r>
          </a:p>
          <a:p>
            <a:pPr lvl="1"/>
            <a:r>
              <a:rPr lang="en-US" sz="2400" noProof="0" dirty="0"/>
              <a:t>Higher Expectations</a:t>
            </a:r>
          </a:p>
          <a:p>
            <a:pPr lvl="1"/>
            <a:r>
              <a:rPr lang="en-US" sz="2400" noProof="0" dirty="0"/>
              <a:t>Increased spend on integration (N x 2!)</a:t>
            </a:r>
          </a:p>
          <a:p>
            <a:r>
              <a:rPr lang="en-US" sz="2800" noProof="0" dirty="0"/>
              <a:t>Overall Market focus</a:t>
            </a:r>
          </a:p>
          <a:p>
            <a:pPr lvl="1"/>
            <a:r>
              <a:rPr lang="en-US" sz="2400" noProof="0" dirty="0"/>
              <a:t>PHR on the web</a:t>
            </a:r>
          </a:p>
          <a:p>
            <a:pPr lvl="1"/>
            <a:r>
              <a:rPr lang="en-US" sz="2400" noProof="0" dirty="0"/>
              <a:t>Healthcare repositories (MHD+)</a:t>
            </a:r>
          </a:p>
          <a:p>
            <a:pPr lvl="1"/>
            <a:r>
              <a:rPr lang="en-US" sz="2400" noProof="0" dirty="0"/>
              <a:t>Device Data management</a:t>
            </a:r>
          </a:p>
          <a:p>
            <a:r>
              <a:rPr lang="en-US" sz="2800" noProof="0" dirty="0"/>
              <a:t>Freeing data can enable new business models and new companies</a:t>
            </a:r>
          </a:p>
          <a:p>
            <a:pPr lvl="1"/>
            <a:endParaRPr lang="en-US" sz="2400" noProof="0" dirty="0"/>
          </a:p>
        </p:txBody>
      </p:sp>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4289449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39</a:t>
            </a:fld>
            <a:endParaRPr lang="en-CA"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Objectives</a:t>
            </a:r>
          </a:p>
        </p:txBody>
      </p:sp>
      <p:sp>
        <p:nvSpPr>
          <p:cNvPr id="3" name="Content Placeholder 2"/>
          <p:cNvSpPr>
            <a:spLocks noGrp="1"/>
          </p:cNvSpPr>
          <p:nvPr>
            <p:ph idx="1"/>
          </p:nvPr>
        </p:nvSpPr>
        <p:spPr/>
        <p:txBody>
          <a:bodyPr/>
          <a:lstStyle/>
          <a:p>
            <a:r>
              <a:rPr lang="en-US" noProof="0" dirty="0"/>
              <a:t>You should:</a:t>
            </a:r>
          </a:p>
          <a:p>
            <a:pPr lvl="1"/>
            <a:r>
              <a:rPr lang="en-US" noProof="0" dirty="0"/>
              <a:t>Know where FHIR fits in the broader healthcare landscape, including other HL7 specifications</a:t>
            </a:r>
          </a:p>
          <a:p>
            <a:pPr lvl="1"/>
            <a:r>
              <a:rPr lang="en-US" noProof="0" dirty="0"/>
              <a:t>Be able to explain what FHIR is to others in your organization</a:t>
            </a:r>
          </a:p>
          <a:p>
            <a:pPr lvl="1"/>
            <a:r>
              <a:rPr lang="en-US" noProof="0" dirty="0"/>
              <a:t>Be able to evaluate whether and how FHIR is relevant to your organization and within what timelines</a:t>
            </a:r>
          </a:p>
          <a:p>
            <a:pPr lvl="1"/>
            <a:r>
              <a:rPr lang="en-US" noProof="0" dirty="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650422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Resource URLs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17235013"/>
              </p:ext>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450034">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 PATCH</a:t>
                      </a:r>
                    </a:p>
                  </a:txBody>
                  <a:tcPr/>
                </a:tc>
                <a:extLst>
                  <a:ext uri="{0D108BD9-81ED-4DB2-BD59-A6C34878D82A}">
                    <a16:rowId xmlns:a16="http://schemas.microsoft.com/office/drawing/2014/main" val="10003"/>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p>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10004"/>
                  </a:ext>
                </a:extLst>
              </a:tr>
              <a:tr h="111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or POST</a:t>
                      </a:r>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4"/>
          </p:nvPr>
        </p:nvSpPr>
        <p:spPr/>
        <p:txBody>
          <a:bodyPr/>
          <a:lstStyle/>
          <a:p>
            <a:fld id="{5CC3E5C4-3E2B-40F1-9F2B-C46CEB0C88DF}" type="slidenum">
              <a:rPr lang="en-CA" smtClean="0"/>
              <a:pPr/>
              <a:t>41</a:t>
            </a:fld>
            <a:endParaRPr lang="en-CA" dirty="0"/>
          </a:p>
        </p:txBody>
      </p:sp>
    </p:spTree>
    <p:extLst>
      <p:ext uri="{BB962C8B-B14F-4D97-AF65-F5344CB8AC3E}">
        <p14:creationId xmlns:p14="http://schemas.microsoft.com/office/powerpoint/2010/main" val="16366924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42</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chemeClr val="tx1"/>
                </a:solidFill>
              </a:rPr>
              <a:t>STU 3 Resource List</a:t>
            </a:r>
          </a:p>
        </p:txBody>
      </p:sp>
      <p:pic>
        <p:nvPicPr>
          <p:cNvPr id="4" name="Picture 3"/>
          <p:cNvPicPr>
            <a:picLocks noChangeAspect="1"/>
          </p:cNvPicPr>
          <p:nvPr/>
        </p:nvPicPr>
        <p:blipFill>
          <a:blip r:embed="rId2"/>
          <a:stretch>
            <a:fillRect/>
          </a:stretch>
        </p:blipFill>
        <p:spPr>
          <a:xfrm>
            <a:off x="322757" y="1124744"/>
            <a:ext cx="8269915" cy="5400600"/>
          </a:xfrm>
          <a:prstGeom prst="rect">
            <a:avLst/>
          </a:prstGeom>
        </p:spPr>
      </p:pic>
    </p:spTree>
    <p:extLst>
      <p:ext uri="{BB962C8B-B14F-4D97-AF65-F5344CB8AC3E}">
        <p14:creationId xmlns:p14="http://schemas.microsoft.com/office/powerpoint/2010/main" val="25610324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3 Resource List</a:t>
            </a:r>
          </a:p>
        </p:txBody>
      </p:sp>
      <p:sp>
        <p:nvSpPr>
          <p:cNvPr id="7" name="Slide Number Placeholder 6"/>
          <p:cNvSpPr>
            <a:spLocks noGrp="1"/>
          </p:cNvSpPr>
          <p:nvPr>
            <p:ph type="sldNum" sz="quarter" idx="4"/>
          </p:nvPr>
        </p:nvSpPr>
        <p:spPr/>
        <p:txBody>
          <a:bodyPr/>
          <a:lstStyle/>
          <a:p>
            <a:fld id="{5CC3E5C4-3E2B-40F1-9F2B-C46CEB0C88DF}" type="slidenum">
              <a:rPr lang="en-CA" smtClean="0"/>
              <a:pPr/>
              <a:t>44</a:t>
            </a:fld>
            <a:endParaRPr lang="en-CA" dirty="0"/>
          </a:p>
        </p:txBody>
      </p:sp>
      <p:pic>
        <p:nvPicPr>
          <p:cNvPr id="3" name="Picture 2"/>
          <p:cNvPicPr>
            <a:picLocks noChangeAspect="1"/>
          </p:cNvPicPr>
          <p:nvPr/>
        </p:nvPicPr>
        <p:blipFill>
          <a:blip r:embed="rId2"/>
          <a:stretch>
            <a:fillRect/>
          </a:stretch>
        </p:blipFill>
        <p:spPr>
          <a:xfrm>
            <a:off x="251520" y="1628800"/>
            <a:ext cx="8640960" cy="2201310"/>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Summary</a:t>
            </a: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solidFill>
                  <a:schemeClr val="tx1"/>
                </a:solidFill>
                <a:effectLst/>
                <a:ea typeface="Calibri"/>
                <a:cs typeface="Times New Roman"/>
              </a:rPr>
              <a:t>Extension 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Identity &amp; Metadata</a:t>
            </a: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46</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251520" y="260648"/>
            <a:ext cx="8610030" cy="6120680"/>
          </a:xfrm>
          <a:prstGeom prst="rect">
            <a:avLst/>
          </a:prstGeom>
        </p:spPr>
      </p:pic>
    </p:spTree>
    <p:extLst>
      <p:ext uri="{BB962C8B-B14F-4D97-AF65-F5344CB8AC3E}">
        <p14:creationId xmlns:p14="http://schemas.microsoft.com/office/powerpoint/2010/main" val="30418635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47</a:t>
            </a:fld>
            <a:endParaRPr lang="en-CA" dirty="0"/>
          </a:p>
        </p:txBody>
      </p:sp>
      <p:pic>
        <p:nvPicPr>
          <p:cNvPr id="7" name="Picture 6"/>
          <p:cNvPicPr>
            <a:picLocks noChangeAspect="1"/>
          </p:cNvPicPr>
          <p:nvPr/>
        </p:nvPicPr>
        <p:blipFill>
          <a:blip r:embed="rId2"/>
          <a:stretch>
            <a:fillRect/>
          </a:stretch>
        </p:blipFill>
        <p:spPr>
          <a:xfrm>
            <a:off x="298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48</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8" name="Picture 7"/>
          <p:cNvPicPr>
            <a:picLocks noChangeAspect="1"/>
          </p:cNvPicPr>
          <p:nvPr/>
        </p:nvPicPr>
        <p:blipFill>
          <a:blip r:embed="rId2"/>
          <a:stretch>
            <a:fillRect/>
          </a:stretch>
        </p:blipFill>
        <p:spPr>
          <a:xfrm>
            <a:off x="397902" y="248425"/>
            <a:ext cx="8369224" cy="6276919"/>
          </a:xfrm>
          <a:prstGeom prst="rect">
            <a:avLst/>
          </a:prstGeom>
        </p:spPr>
      </p:pic>
    </p:spTree>
    <p:extLst>
      <p:ext uri="{BB962C8B-B14F-4D97-AF65-F5344CB8AC3E}">
        <p14:creationId xmlns:p14="http://schemas.microsoft.com/office/powerpoint/2010/main" val="174440336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ellipse">
            <a:avLst/>
          </a:prstGeom>
        </p:spPr>
        <p:txBody>
          <a:bodyPr/>
          <a:lstStyle/>
          <a:p>
            <a:pPr>
              <a:defRPr/>
            </a:pPr>
            <a:fld id="{7BA541E5-6822-8543-9807-26155EA309BB}" type="slidenum">
              <a:rPr lang="en-US" smtClean="0"/>
              <a:pPr>
                <a:defRPr/>
              </a:pPr>
              <a:t>49</a:t>
            </a:fld>
            <a:endParaRPr lang="en-US"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614200" y="235912"/>
            <a:ext cx="7920880" cy="6290468"/>
          </a:xfrm>
          <a:prstGeom prst="rect">
            <a:avLst/>
          </a:prstGeom>
        </p:spPr>
      </p:pic>
    </p:spTree>
    <p:extLst>
      <p:ext uri="{BB962C8B-B14F-4D97-AF65-F5344CB8AC3E}">
        <p14:creationId xmlns:p14="http://schemas.microsoft.com/office/powerpoint/2010/main" val="21064147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1646295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resources?</a:t>
            </a:r>
          </a:p>
        </p:txBody>
      </p:sp>
      <p:sp>
        <p:nvSpPr>
          <p:cNvPr id="5" name="Content Placeholder 4"/>
          <p:cNvSpPr>
            <a:spLocks noGrp="1"/>
          </p:cNvSpPr>
          <p:nvPr>
            <p:ph idx="1"/>
          </p:nvPr>
        </p:nvSpPr>
        <p:spPr/>
        <p:txBody>
          <a:bodyPr/>
          <a:lstStyle/>
          <a:p>
            <a:r>
              <a:rPr lang="en-US" noProof="0" dirty="0"/>
              <a:t>Increases re-use</a:t>
            </a:r>
          </a:p>
          <a:p>
            <a:pPr lvl="1"/>
            <a:r>
              <a:rPr lang="en-US" noProof="0" dirty="0"/>
              <a:t>Can use the same resource structures (and profiles on them) in many solutions</a:t>
            </a:r>
          </a:p>
          <a:p>
            <a:r>
              <a:rPr lang="en-US" noProof="0" dirty="0"/>
              <a:t>Lighter-weight communication</a:t>
            </a:r>
          </a:p>
          <a:p>
            <a:pPr lvl="1"/>
            <a:r>
              <a:rPr lang="en-US" noProof="0" dirty="0"/>
              <a:t>Can point to resources “by reference” rather than sending all data</a:t>
            </a:r>
          </a:p>
          <a:p>
            <a:r>
              <a:rPr lang="en-US" noProof="0" dirty="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3108933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What’s in a resource definition?</a:t>
            </a:r>
          </a:p>
        </p:txBody>
      </p:sp>
      <p:sp>
        <p:nvSpPr>
          <p:cNvPr id="3" name="Content Placeholder 2"/>
          <p:cNvSpPr>
            <a:spLocks noGrp="1"/>
          </p:cNvSpPr>
          <p:nvPr>
            <p:ph idx="1"/>
          </p:nvPr>
        </p:nvSpPr>
        <p:spPr/>
        <p:txBody>
          <a:bodyPr/>
          <a:lstStyle/>
          <a:p>
            <a:r>
              <a:rPr lang="en-US" sz="2800" noProof="0" dirty="0"/>
              <a:t>Each resource defines:</a:t>
            </a:r>
          </a:p>
          <a:p>
            <a:pPr lvl="1"/>
            <a:r>
              <a:rPr lang="en-US" sz="2400" noProof="0" dirty="0"/>
              <a:t>What elements are part of “core”</a:t>
            </a:r>
          </a:p>
          <a:p>
            <a:pPr lvl="1"/>
            <a:r>
              <a:rPr lang="en-US" sz="2400" noProof="0" dirty="0"/>
              <a:t>Names</a:t>
            </a:r>
          </a:p>
          <a:p>
            <a:pPr lvl="1"/>
            <a:r>
              <a:rPr lang="en-US" sz="2400" noProof="0" dirty="0"/>
              <a:t>Definitions</a:t>
            </a:r>
          </a:p>
          <a:p>
            <a:pPr lvl="1"/>
            <a:r>
              <a:rPr lang="en-US" sz="2400" noProof="0" dirty="0"/>
              <a:t>Cardinality</a:t>
            </a:r>
          </a:p>
          <a:p>
            <a:pPr lvl="1"/>
            <a:r>
              <a:rPr lang="en-US" sz="2400" noProof="0" dirty="0"/>
              <a:t>Code lists</a:t>
            </a:r>
          </a:p>
          <a:p>
            <a:pPr lvl="1"/>
            <a:r>
              <a:rPr lang="en-US" sz="2400" noProof="0" dirty="0"/>
              <a:t>Mappings (to RIM, v2 and other specs)</a:t>
            </a:r>
          </a:p>
          <a:p>
            <a:pPr lvl="1"/>
            <a:r>
              <a:rPr lang="en-US" sz="2400" noProof="0" dirty="0"/>
              <a:t>Constraints</a:t>
            </a:r>
          </a:p>
          <a:p>
            <a:r>
              <a:rPr lang="en-US" sz="2800" noProof="0" dirty="0"/>
              <a:t>All in a computable form</a:t>
            </a:r>
          </a:p>
          <a:p>
            <a:pPr lvl="1"/>
            <a:r>
              <a:rPr lang="en-US" sz="2400" noProof="0" dirty="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1592169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304642"/>
            <a:ext cx="6552728" cy="1180142"/>
          </a:xfrm>
        </p:spPr>
        <p:txBody>
          <a:bodyPr/>
          <a:lstStyle/>
          <a:p>
            <a:r>
              <a:rPr lang="en-US" noProof="0" dirty="0"/>
              <a:t>(FHIR home)</a:t>
            </a:r>
          </a:p>
        </p:txBody>
      </p:sp>
      <p:pic>
        <p:nvPicPr>
          <p:cNvPr id="5" name="Picture 4"/>
          <p:cNvPicPr>
            <a:picLocks noChangeAspect="1"/>
          </p:cNvPicPr>
          <p:nvPr/>
        </p:nvPicPr>
        <p:blipFill>
          <a:blip r:embed="rId3"/>
          <a:stretch>
            <a:fillRect/>
          </a:stretch>
        </p:blipFill>
        <p:spPr>
          <a:xfrm>
            <a:off x="282153" y="243533"/>
            <a:ext cx="8611633" cy="6281811"/>
          </a:xfrm>
          <a:prstGeom prst="rect">
            <a:avLst/>
          </a:prstGeom>
        </p:spPr>
      </p:pic>
      <p:sp>
        <p:nvSpPr>
          <p:cNvPr id="2" name="Slide Number Placeholder 1"/>
          <p:cNvSpPr>
            <a:spLocks noGrp="1"/>
          </p:cNvSpPr>
          <p:nvPr>
            <p:ph type="sldNum" sz="quarter" idx="4"/>
          </p:nvPr>
        </p:nvSpPr>
        <p:spPr/>
        <p:txBody>
          <a:bodyPr/>
          <a:lstStyle/>
          <a:p>
            <a:fld id="{5CC3E5C4-3E2B-40F1-9F2B-C46CEB0C88DF}" type="slidenum">
              <a:rPr lang="en-CA" smtClean="0"/>
              <a:pPr/>
              <a:t>52</a:t>
            </a:fld>
            <a:endParaRPr lang="en-CA" dirty="0"/>
          </a:p>
        </p:txBody>
      </p:sp>
      <p:sp>
        <p:nvSpPr>
          <p:cNvPr id="9" name="TextBox 8"/>
          <p:cNvSpPr txBox="1"/>
          <p:nvPr/>
        </p:nvSpPr>
        <p:spPr>
          <a:xfrm>
            <a:off x="2771800" y="927382"/>
            <a:ext cx="3320091" cy="769441"/>
          </a:xfrm>
          <a:prstGeom prst="rect">
            <a:avLst/>
          </a:prstGeom>
          <a:noFill/>
        </p:spPr>
        <p:txBody>
          <a:bodyPr wrap="square" rtlCol="0">
            <a:spAutoFit/>
          </a:bodyPr>
          <a:lstStyle/>
          <a:p>
            <a:pPr algn="ctr"/>
            <a:r>
              <a:rPr lang="en-US" sz="4400" b="1" dirty="0">
                <a:solidFill>
                  <a:srgbClr val="FF0000"/>
                </a:solidFill>
              </a:rPr>
              <a:t>hl7.org/</a:t>
            </a:r>
            <a:r>
              <a:rPr lang="en-US" sz="4400" b="1" dirty="0" err="1">
                <a:solidFill>
                  <a:srgbClr val="FF0000"/>
                </a:solidFill>
              </a:rPr>
              <a:t>fhir</a:t>
            </a:r>
            <a:endParaRPr lang="en-CA" sz="4400" b="1" dirty="0">
              <a:solidFill>
                <a:srgbClr val="FF0000"/>
              </a:solidFill>
            </a:endParaRPr>
          </a:p>
        </p:txBody>
      </p:sp>
    </p:spTree>
    <p:extLst>
      <p:ext uri="{BB962C8B-B14F-4D97-AF65-F5344CB8AC3E}">
        <p14:creationId xmlns:p14="http://schemas.microsoft.com/office/powerpoint/2010/main" val="150720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Before break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After break</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861047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3395978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idx="1"/>
          </p:nvPr>
        </p:nvSpPr>
        <p:spPr/>
        <p:txBody>
          <a:bodyPr/>
          <a:lstStyle/>
          <a:p>
            <a:pPr>
              <a:buNone/>
            </a:pPr>
            <a:r>
              <a:rPr lang="en-US" sz="2800" noProof="0" dirty="0">
                <a:hlinkClick r:id="rId2"/>
              </a:rPr>
              <a:t>http://hl7.org/fhir</a:t>
            </a:r>
            <a:r>
              <a:rPr lang="en-US" sz="2800" noProof="0" dirty="0"/>
              <a:t>	    	   </a:t>
            </a:r>
            <a:r>
              <a:rPr lang="en-US" sz="2800" noProof="0" dirty="0">
                <a:hlinkClick r:id="rId3"/>
              </a:rPr>
              <a:t>lmckenzie@gevityinc.com</a:t>
            </a:r>
            <a:r>
              <a:rPr lang="en-US" sz="2800" noProof="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56</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526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for Executives</a:t>
            </a:r>
            <a:br>
              <a:rPr lang="en-US" noProof="0" dirty="0"/>
            </a:br>
            <a:r>
              <a:rPr lang="en-US" noProof="0" dirty="0"/>
              <a:t>2 of 2</a:t>
            </a:r>
          </a:p>
        </p:txBody>
      </p:sp>
      <p:sp>
        <p:nvSpPr>
          <p:cNvPr id="3" name="Subtitle 2"/>
          <p:cNvSpPr>
            <a:spLocks noGrp="1"/>
          </p:cNvSpPr>
          <p:nvPr>
            <p:ph type="subTitle" idx="1"/>
          </p:nvPr>
        </p:nvSpPr>
        <p:spPr>
          <a:xfrm>
            <a:off x="1473288" y="4221088"/>
            <a:ext cx="6400800" cy="1338808"/>
          </a:xfrm>
        </p:spPr>
        <p:txBody>
          <a:bodyPr/>
          <a:lstStyle/>
          <a:p>
            <a:r>
              <a:rPr lang="en-US" noProof="0" dirty="0"/>
              <a:t>Lloyd McKenzie</a:t>
            </a:r>
          </a:p>
          <a:p>
            <a:r>
              <a:rPr lang="en-US" noProof="0"/>
              <a:t>May 22, </a:t>
            </a:r>
            <a:r>
              <a:rPr lang="en-US" noProof="0" dirty="0"/>
              <a:t>2018</a:t>
            </a:r>
          </a:p>
        </p:txBody>
      </p:sp>
    </p:spTree>
    <p:extLst>
      <p:ext uri="{BB962C8B-B14F-4D97-AF65-F5344CB8AC3E}">
        <p14:creationId xmlns:p14="http://schemas.microsoft.com/office/powerpoint/2010/main" val="4091412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271210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4678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Outline</a:t>
            </a:r>
          </a:p>
        </p:txBody>
      </p:sp>
      <p:sp>
        <p:nvSpPr>
          <p:cNvPr id="5" name="Text Placeholder 4"/>
          <p:cNvSpPr>
            <a:spLocks noGrp="1"/>
          </p:cNvSpPr>
          <p:nvPr>
            <p:ph type="body" idx="1"/>
          </p:nvPr>
        </p:nvSpPr>
        <p:spPr/>
        <p:txBody>
          <a:bodyPr/>
          <a:lstStyle/>
          <a:p>
            <a:r>
              <a:rPr lang="en-US" noProof="0" dirty="0"/>
              <a:t>Monday	</a:t>
            </a:r>
          </a:p>
        </p:txBody>
      </p:sp>
      <p:sp>
        <p:nvSpPr>
          <p:cNvPr id="6" name="Content Placeholder 5"/>
          <p:cNvSpPr>
            <a:spLocks noGrp="1"/>
          </p:cNvSpPr>
          <p:nvPr>
            <p:ph sz="half" idx="2"/>
          </p:nvPr>
        </p:nvSpPr>
        <p:spPr/>
        <p:txBody>
          <a:bodyPr/>
          <a:lstStyle/>
          <a:p>
            <a:r>
              <a:rPr lang="en-US" noProof="0" dirty="0"/>
              <a:t>Why FHIR?</a:t>
            </a:r>
          </a:p>
          <a:p>
            <a:r>
              <a:rPr lang="en-US" noProof="0" dirty="0"/>
              <a:t>What makes FHIR different?</a:t>
            </a:r>
          </a:p>
          <a:p>
            <a:pPr lvl="1"/>
            <a:r>
              <a:rPr lang="en-US" noProof="0" dirty="0"/>
              <a:t>Core principles</a:t>
            </a:r>
          </a:p>
          <a:p>
            <a:r>
              <a:rPr lang="en-US" noProof="0" dirty="0"/>
              <a:t>Power of an interface</a:t>
            </a:r>
          </a:p>
          <a:p>
            <a:r>
              <a:rPr lang="en-US" noProof="0" dirty="0"/>
              <a:t>FHIR Resources</a:t>
            </a:r>
          </a:p>
          <a:p>
            <a:pPr marL="0" indent="0">
              <a:buNone/>
            </a:pPr>
            <a:endParaRPr lang="en-US" noProof="0" dirty="0"/>
          </a:p>
        </p:txBody>
      </p:sp>
      <p:sp>
        <p:nvSpPr>
          <p:cNvPr id="7" name="Text Placeholder 6"/>
          <p:cNvSpPr>
            <a:spLocks noGrp="1"/>
          </p:cNvSpPr>
          <p:nvPr>
            <p:ph type="body" sz="quarter" idx="3"/>
          </p:nvPr>
        </p:nvSpPr>
        <p:spPr/>
        <p:txBody>
          <a:bodyPr/>
          <a:lstStyle/>
          <a:p>
            <a:r>
              <a:rPr lang="en-US" noProof="0" dirty="0"/>
              <a:t>Tuesday</a:t>
            </a:r>
          </a:p>
        </p:txBody>
      </p:sp>
      <p:sp>
        <p:nvSpPr>
          <p:cNvPr id="8" name="Content Placeholder 7"/>
          <p:cNvSpPr>
            <a:spLocks noGrp="1"/>
          </p:cNvSpPr>
          <p:nvPr>
            <p:ph sz="quarter" idx="4"/>
          </p:nvPr>
        </p:nvSpPr>
        <p:spPr/>
        <p:txBody>
          <a:bodyPr/>
          <a:lstStyle/>
          <a:p>
            <a:r>
              <a:rPr lang="en-US" noProof="0" dirty="0"/>
              <a:t>How does FHIR Compare?</a:t>
            </a:r>
          </a:p>
          <a:p>
            <a:r>
              <a:rPr lang="en-US" noProof="0" dirty="0"/>
              <a:t>FHIR Status</a:t>
            </a:r>
          </a:p>
          <a:p>
            <a:r>
              <a:rPr lang="en-US" noProof="0" dirty="0"/>
              <a:t>Where is FHIR being used?</a:t>
            </a:r>
          </a:p>
          <a:p>
            <a:r>
              <a:rPr lang="en-US" noProof="0" dirty="0"/>
              <a:t>Risks &amp; Next steps</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4041351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noProof="0" dirty="0"/>
              <a:t>Yes, FHIR has the </a:t>
            </a:r>
            <a:r>
              <a:rPr lang="en-US" sz="2800" b="1" noProof="0" dirty="0"/>
              <a:t>potential</a:t>
            </a:r>
            <a:r>
              <a:rPr lang="en-US" sz="2800" b="0" noProof="0" dirty="0"/>
              <a:t> to supplant HL7 v3, CDA and even v2</a:t>
            </a:r>
          </a:p>
          <a:p>
            <a:r>
              <a:rPr lang="en-US" sz="2800" b="1" noProof="0" dirty="0"/>
              <a:t>However</a:t>
            </a:r>
          </a:p>
          <a:p>
            <a:pPr lvl="1"/>
            <a:r>
              <a:rPr lang="en-US" sz="2400" b="0" noProof="0" dirty="0"/>
              <a:t>It’s probably not going to do so right away</a:t>
            </a:r>
          </a:p>
          <a:p>
            <a:pPr marL="571500" indent="-514350"/>
            <a:endParaRPr lang="en-US" sz="2900" noProof="0" dirty="0"/>
          </a:p>
          <a:p>
            <a:pPr marL="571500" indent="-514350"/>
            <a:r>
              <a:rPr lang="en-US" sz="2900" noProof="0" dirty="0"/>
              <a:t>HL7 will support existing product lines so</a:t>
            </a:r>
            <a:br>
              <a:rPr lang="en-US" sz="2900" noProof="0" dirty="0"/>
            </a:br>
            <a:r>
              <a:rPr lang="en-US" sz="2900" noProof="0" dirty="0"/>
              <a:t>long as the market needs them</a:t>
            </a:r>
            <a:endParaRPr lang="en-US" sz="2900" b="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Status of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64411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323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8779"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4575955"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2867367"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6284543"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7993129"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1259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178827"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323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3721661"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2013073"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5430249"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7138837"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3275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194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4572000"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5818461" y="2500095"/>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7282113" y="2500095"/>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7995113"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6948264"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STU </a:t>
            </a:r>
            <a:r>
              <a:rPr lang="en-US" dirty="0"/>
              <a:t>3</a:t>
            </a:r>
            <a:endParaRPr lang="en-US" noProof="0" dirty="0"/>
          </a:p>
        </p:txBody>
      </p:sp>
      <p:sp>
        <p:nvSpPr>
          <p:cNvPr id="5" name="Content Placeholder 4"/>
          <p:cNvSpPr>
            <a:spLocks noGrp="1"/>
          </p:cNvSpPr>
          <p:nvPr>
            <p:ph idx="1"/>
          </p:nvPr>
        </p:nvSpPr>
        <p:spPr/>
        <p:txBody>
          <a:bodyPr/>
          <a:lstStyle/>
          <a:p>
            <a:r>
              <a:rPr lang="en-US" noProof="0" dirty="0"/>
              <a:t>Published March 2017</a:t>
            </a:r>
          </a:p>
          <a:p>
            <a:pPr lvl="1"/>
            <a:r>
              <a:rPr lang="en-US" dirty="0"/>
              <a:t>New resources for research, infrastructure</a:t>
            </a:r>
          </a:p>
          <a:p>
            <a:pPr lvl="1"/>
            <a:r>
              <a:rPr lang="en-US" noProof="0" dirty="0"/>
              <a:t>Improved quality (higher maturity), response to implementers, workflow alignment</a:t>
            </a:r>
          </a:p>
          <a:p>
            <a:pPr lvl="1"/>
            <a:r>
              <a:rPr lang="en-US" dirty="0"/>
              <a:t>Migration of multiple resources from draft to STU</a:t>
            </a:r>
            <a:endParaRPr lang="en-US" noProof="0" dirty="0"/>
          </a:p>
        </p:txBody>
      </p:sp>
    </p:spTree>
    <p:extLst>
      <p:ext uri="{BB962C8B-B14F-4D97-AF65-F5344CB8AC3E}">
        <p14:creationId xmlns:p14="http://schemas.microsoft.com/office/powerpoint/2010/main" val="3326956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does STU mean?</a:t>
            </a:r>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28800"/>
            <a:ext cx="7799387"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2267744" y="3068960"/>
            <a:ext cx="5112568" cy="1512168"/>
          </a:xfrm>
          <a:solidFill>
            <a:schemeClr val="bg1"/>
          </a:solidFill>
          <a:ln>
            <a:solidFill>
              <a:srgbClr val="FF0000"/>
            </a:solidFill>
          </a:ln>
        </p:spPr>
        <p:txBody>
          <a:bodyPr/>
          <a:lstStyle/>
          <a:p>
            <a:pPr marL="0" indent="0">
              <a:buNone/>
            </a:pPr>
            <a:r>
              <a:rPr lang="en-US" noProof="0" dirty="0"/>
              <a:t>“…all aspects of the FHIR specification are potentially subject to change</a:t>
            </a:r>
          </a:p>
        </p:txBody>
      </p:sp>
      <p:sp>
        <p:nvSpPr>
          <p:cNvPr id="5" name="Oval 4"/>
          <p:cNvSpPr/>
          <p:nvPr/>
        </p:nvSpPr>
        <p:spPr bwMode="auto">
          <a:xfrm>
            <a:off x="323528" y="5085184"/>
            <a:ext cx="2520280" cy="360040"/>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0348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noProof="0" dirty="0"/>
              <a:t>Attendees</a:t>
            </a:r>
          </a:p>
        </p:txBody>
      </p:sp>
      <p:sp>
        <p:nvSpPr>
          <p:cNvPr id="8195" name="Rectangle 3"/>
          <p:cNvSpPr>
            <a:spLocks noGrp="1" noChangeArrowheads="1"/>
          </p:cNvSpPr>
          <p:nvPr>
            <p:ph idx="1"/>
          </p:nvPr>
        </p:nvSpPr>
        <p:spPr/>
        <p:txBody>
          <a:bodyPr/>
          <a:lstStyle/>
          <a:p>
            <a:r>
              <a:rPr lang="en-US" noProof="0" dirty="0"/>
              <a:t>What is your role?</a:t>
            </a:r>
          </a:p>
          <a:p>
            <a:r>
              <a:rPr lang="en-US" noProof="0" dirty="0"/>
              <a:t>HL7 (v2/v3/CDA) background?</a:t>
            </a:r>
          </a:p>
          <a:p>
            <a:r>
              <a:rPr lang="en-US" noProof="0"/>
              <a:t>How </a:t>
            </a:r>
            <a:r>
              <a:rPr lang="en-US" noProof="0" dirty="0"/>
              <a:t>familiar are you with FHIR?</a:t>
            </a:r>
          </a:p>
          <a:p>
            <a:r>
              <a:rPr lang="en-US" noProof="0" dirty="0"/>
              <a:t>What is the </a:t>
            </a:r>
            <a:r>
              <a:rPr lang="en-US" b="1" noProof="0" dirty="0"/>
              <a:t>one</a:t>
            </a:r>
            <a:r>
              <a:rPr lang="en-US" noProof="0" dirty="0"/>
              <a:t> thing that will make this training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solidFill>
                  <a:srgbClr val="000000">
                    <a:tint val="75000"/>
                  </a:srgbClr>
                </a:solidFill>
              </a:rPr>
              <a:pPr/>
              <a:t>7</a:t>
            </a:fld>
            <a:endParaRPr lang="en-US" dirty="0">
              <a:solidFill>
                <a:srgbClr val="000000">
                  <a:tint val="75000"/>
                </a:srgbClr>
              </a:solidFill>
            </a:endParaRPr>
          </a:p>
        </p:txBody>
      </p:sp>
    </p:spTree>
    <p:extLst>
      <p:ext uri="{BB962C8B-B14F-4D97-AF65-F5344CB8AC3E}">
        <p14:creationId xmlns:p14="http://schemas.microsoft.com/office/powerpoint/2010/main" val="3815469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Maturity levels</a:t>
            </a:r>
          </a:p>
        </p:txBody>
      </p:sp>
      <p:sp>
        <p:nvSpPr>
          <p:cNvPr id="3" name="Content Placeholder 2"/>
          <p:cNvSpPr>
            <a:spLocks noGrp="1"/>
          </p:cNvSpPr>
          <p:nvPr>
            <p:ph idx="1"/>
          </p:nvPr>
        </p:nvSpPr>
        <p:spPr/>
        <p:txBody>
          <a:bodyPr/>
          <a:lstStyle/>
          <a:p>
            <a:r>
              <a:rPr lang="en-US" noProof="0" dirty="0"/>
              <a:t>Intended to indicate level of stability</a:t>
            </a:r>
          </a:p>
          <a:p>
            <a:pPr lvl="1"/>
            <a:r>
              <a:rPr lang="en-US" noProof="0" dirty="0"/>
              <a:t>FMM1 – Resource is “done”, no build warnings</a:t>
            </a:r>
          </a:p>
          <a:p>
            <a:pPr lvl="1"/>
            <a:r>
              <a:rPr lang="en-US" noProof="0" dirty="0"/>
              <a:t>FMM2 – Tested at approved Connectathon</a:t>
            </a:r>
          </a:p>
          <a:p>
            <a:pPr lvl="1"/>
            <a:r>
              <a:rPr lang="en-US" noProof="0" dirty="0"/>
              <a:t>FMM3 – Passes QA, has passed ballot</a:t>
            </a:r>
          </a:p>
          <a:p>
            <a:pPr lvl="1"/>
            <a:r>
              <a:rPr lang="en-US" noProof="0" dirty="0"/>
              <a:t>FMM4* – Tested across scope, published, prototype implementation</a:t>
            </a:r>
          </a:p>
          <a:p>
            <a:pPr lvl="1"/>
            <a:r>
              <a:rPr lang="en-US" noProof="0" dirty="0"/>
              <a:t>FMM5* – 5 distinct production implementations, multiple countries, 2</a:t>
            </a:r>
          </a:p>
          <a:p>
            <a:r>
              <a:rPr lang="en-US" noProof="0" dirty="0"/>
              <a:t>Non-compatible changes at level 4 and 5 </a:t>
            </a:r>
            <a:br>
              <a:rPr lang="en-US" noProof="0" dirty="0"/>
            </a:br>
            <a:r>
              <a:rPr lang="en-US" noProof="0" dirty="0"/>
              <a:t>will face increased hurdles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spTree>
    <p:extLst>
      <p:ext uri="{BB962C8B-B14F-4D97-AF65-F5344CB8AC3E}">
        <p14:creationId xmlns:p14="http://schemas.microsoft.com/office/powerpoint/2010/main" val="876575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Normative FHIR</a:t>
            </a:r>
          </a:p>
        </p:txBody>
      </p:sp>
      <p:sp>
        <p:nvSpPr>
          <p:cNvPr id="3" name="Content Placeholder 2"/>
          <p:cNvSpPr>
            <a:spLocks noGrp="1"/>
          </p:cNvSpPr>
          <p:nvPr>
            <p:ph idx="1"/>
          </p:nvPr>
        </p:nvSpPr>
        <p:spPr/>
        <p:txBody>
          <a:bodyPr/>
          <a:lstStyle/>
          <a:p>
            <a:r>
              <a:rPr lang="en-US" sz="2800" noProof="0" dirty="0"/>
              <a:t>Will include</a:t>
            </a:r>
          </a:p>
          <a:p>
            <a:pPr lvl="1"/>
            <a:r>
              <a:rPr lang="en-US" sz="2400" noProof="0" dirty="0"/>
              <a:t>Core specification</a:t>
            </a:r>
          </a:p>
          <a:p>
            <a:pPr lvl="1"/>
            <a:r>
              <a:rPr lang="en-US" sz="2400" noProof="0" dirty="0"/>
              <a:t>Structural resources</a:t>
            </a:r>
          </a:p>
          <a:p>
            <a:pPr lvl="1"/>
            <a:r>
              <a:rPr lang="en-US" sz="2400" noProof="0" dirty="0"/>
              <a:t>Subset of other resources</a:t>
            </a:r>
          </a:p>
          <a:p>
            <a:pPr lvl="2"/>
            <a:r>
              <a:rPr lang="en-US" sz="2000" noProof="0" dirty="0"/>
              <a:t>Some resources won’t go normative right away</a:t>
            </a:r>
          </a:p>
          <a:p>
            <a:r>
              <a:rPr lang="en-US" sz="2800" noProof="0" dirty="0"/>
              <a:t>Future releases</a:t>
            </a:r>
          </a:p>
          <a:p>
            <a:pPr lvl="1"/>
            <a:r>
              <a:rPr lang="en-US" sz="2400" noProof="0" dirty="0"/>
              <a:t>Add more resources</a:t>
            </a:r>
          </a:p>
          <a:p>
            <a:pPr lvl="1"/>
            <a:r>
              <a:rPr lang="en-US" sz="2400" noProof="0" dirty="0"/>
              <a:t>Add profiles on existing resources</a:t>
            </a:r>
          </a:p>
          <a:p>
            <a:pPr lvl="1"/>
            <a:r>
              <a:rPr lang="en-US" sz="2400" noProof="0" dirty="0"/>
              <a:t>May add elements to resources</a:t>
            </a:r>
          </a:p>
          <a:p>
            <a:pPr lvl="2"/>
            <a:r>
              <a:rPr lang="en-US" sz="2000" noProof="0" dirty="0"/>
              <a:t>Very rare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2144718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Using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22854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Where can FHIR be used?</a:t>
            </a:r>
          </a:p>
        </p:txBody>
      </p:sp>
      <p:sp>
        <p:nvSpPr>
          <p:cNvPr id="3" name="Content Placeholder 2"/>
          <p:cNvSpPr>
            <a:spLocks noGrp="1"/>
          </p:cNvSpPr>
          <p:nvPr>
            <p:ph idx="1"/>
          </p:nvPr>
        </p:nvSpPr>
        <p:spPr/>
        <p:txBody>
          <a:bodyPr/>
          <a:lstStyle/>
          <a:p>
            <a:r>
              <a:rPr lang="en-US" noProof="0" dirty="0"/>
              <a:t>Classic in-institution interoperability</a:t>
            </a:r>
          </a:p>
          <a:p>
            <a:r>
              <a:rPr lang="en-US" noProof="0" dirty="0"/>
              <a:t>Back-end e-business systems (e.g. financial)</a:t>
            </a:r>
          </a:p>
          <a:p>
            <a:r>
              <a:rPr lang="en-US" noProof="0" dirty="0"/>
              <a:t>Regional Health Information Organizations (RHIO)</a:t>
            </a:r>
          </a:p>
          <a:p>
            <a:r>
              <a:rPr lang="en-US" noProof="0" dirty="0"/>
              <a:t>National EHR systems</a:t>
            </a:r>
          </a:p>
          <a:p>
            <a:r>
              <a:rPr lang="en-US" noProof="0" dirty="0"/>
              <a:t>Social Web (Health)</a:t>
            </a:r>
          </a:p>
          <a:p>
            <a:r>
              <a:rPr lang="en-US" noProof="0"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grpSp>
        <p:nvGrpSpPr>
          <p:cNvPr id="5"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a:solidFill>
                    <a:schemeClr val="accent1"/>
                  </a:solidFill>
                </a:rPr>
                <a:t>Near</a:t>
              </a:r>
            </a:p>
            <a:p>
              <a:r>
                <a:rPr lang="en-US" sz="3200" dirty="0">
                  <a:solidFill>
                    <a:schemeClr val="accent1"/>
                  </a:solidFill>
                </a:rPr>
                <a:t>Term</a:t>
              </a:r>
              <a:endParaRPr lang="en-CA" sz="3200" dirty="0">
                <a:solidFill>
                  <a:schemeClr val="accent1"/>
                </a:solidFill>
              </a:endParaRPr>
            </a:p>
          </p:txBody>
        </p:sp>
      </p:grpSp>
    </p:spTree>
    <p:extLst>
      <p:ext uri="{BB962C8B-B14F-4D97-AF65-F5344CB8AC3E}">
        <p14:creationId xmlns:p14="http://schemas.microsoft.com/office/powerpoint/2010/main" val="48617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Implementation during STU</a:t>
            </a:r>
          </a:p>
        </p:txBody>
      </p:sp>
      <p:sp>
        <p:nvSpPr>
          <p:cNvPr id="5" name="Content Placeholder 4"/>
          <p:cNvSpPr>
            <a:spLocks noGrp="1"/>
          </p:cNvSpPr>
          <p:nvPr>
            <p:ph idx="1"/>
          </p:nvPr>
        </p:nvSpPr>
        <p:spPr/>
        <p:txBody>
          <a:bodyPr/>
          <a:lstStyle/>
          <a:p>
            <a:r>
              <a:rPr lang="en-US" noProof="0" dirty="0"/>
              <a:t>FHIR is new</a:t>
            </a:r>
          </a:p>
          <a:p>
            <a:pPr lvl="1"/>
            <a:r>
              <a:rPr lang="en-US" noProof="0" dirty="0"/>
              <a:t>No commitment yet to backward compatibility</a:t>
            </a:r>
          </a:p>
          <a:p>
            <a:pPr lvl="1"/>
            <a:r>
              <a:rPr lang="en-US" noProof="0" dirty="0"/>
              <a:t>No stability guarantee until 2018+</a:t>
            </a:r>
          </a:p>
          <a:p>
            <a:pPr lvl="1"/>
            <a:r>
              <a:rPr lang="en-US" noProof="0" dirty="0"/>
              <a:t>Some resources didn’t exist in initial version</a:t>
            </a:r>
          </a:p>
          <a:p>
            <a:pPr lvl="2"/>
            <a:r>
              <a:rPr lang="en-US" noProof="0" dirty="0"/>
              <a:t>Appointment, Referral, Insurance, Nutrition, etc.</a:t>
            </a:r>
          </a:p>
          <a:p>
            <a:r>
              <a:rPr lang="en-US" noProof="0" dirty="0"/>
              <a:t>However, implementers chose to build with it anyhow and have continued to do so</a:t>
            </a:r>
          </a:p>
        </p:txBody>
      </p:sp>
    </p:spTree>
    <p:extLst>
      <p:ext uri="{BB962C8B-B14F-4D97-AF65-F5344CB8AC3E}">
        <p14:creationId xmlns:p14="http://schemas.microsoft.com/office/powerpoint/2010/main" val="1641660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5</a:t>
            </a:r>
            <a:r>
              <a:rPr lang="en-US" noProof="0" dirty="0"/>
              <a:t>00 active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
        <p:nvSpPr>
          <p:cNvPr id="6" name="TextBox 5"/>
          <p:cNvSpPr txBox="1"/>
          <p:nvPr/>
        </p:nvSpPr>
        <p:spPr>
          <a:xfrm>
            <a:off x="1259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other SDOs</a:t>
            </a:r>
          </a:p>
        </p:txBody>
      </p:sp>
      <p:sp>
        <p:nvSpPr>
          <p:cNvPr id="3" name="Content Placeholder 2"/>
          <p:cNvSpPr>
            <a:spLocks noGrp="1"/>
          </p:cNvSpPr>
          <p:nvPr>
            <p:ph idx="1"/>
          </p:nvPr>
        </p:nvSpPr>
        <p:spPr/>
        <p:txBody>
          <a:bodyPr/>
          <a:lstStyle/>
          <a:p>
            <a:r>
              <a:rPr lang="en-US" sz="2800" noProof="0" dirty="0"/>
              <a:t>IHE</a:t>
            </a:r>
          </a:p>
          <a:p>
            <a:pPr lvl="1"/>
            <a:r>
              <a:rPr lang="en-US" sz="2400" noProof="0" dirty="0"/>
              <a:t>Using FHIR for MHD (mobile XDS)</a:t>
            </a:r>
          </a:p>
          <a:p>
            <a:pPr lvl="1"/>
            <a:r>
              <a:rPr lang="en-US" sz="2400" noProof="0" dirty="0"/>
              <a:t>FHIR profile for PIX/PDQ, CMAP, RECON, Accountable Order, ATNA, 10+ more</a:t>
            </a:r>
          </a:p>
          <a:p>
            <a:r>
              <a:rPr lang="en-US" sz="2800" noProof="0" dirty="0"/>
              <a:t>DICOM</a:t>
            </a:r>
          </a:p>
          <a:p>
            <a:pPr lvl="1"/>
            <a:r>
              <a:rPr lang="en-US" sz="2400" noProof="0" dirty="0"/>
              <a:t>Building profile to make key images available to EHR</a:t>
            </a:r>
          </a:p>
          <a:p>
            <a:r>
              <a:rPr lang="en-US" sz="2800" noProof="0" dirty="0"/>
              <a:t>W3C </a:t>
            </a:r>
          </a:p>
          <a:p>
            <a:pPr lvl="1"/>
            <a:r>
              <a:rPr lang="en-US" sz="2400" noProof="0" dirty="0"/>
              <a:t>Semantic health group helping us with RDF, RIM-based semantic checking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9784" y="269576"/>
            <a:ext cx="2034746" cy="1252151"/>
          </a:xfrm>
          <a:prstGeom prst="rect">
            <a:avLst/>
          </a:prstGeom>
        </p:spPr>
      </p:pic>
      <p:pic>
        <p:nvPicPr>
          <p:cNvPr id="7170" name="Picture 2" descr="C:\Users\office\AppData\Local\Microsoft\Windows\Temporary Internet Files\Content.IE5\TIOTJVXV\MC9004396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206353"/>
            <a:ext cx="2662267" cy="189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3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Governments</a:t>
            </a:r>
          </a:p>
        </p:txBody>
      </p:sp>
      <p:sp>
        <p:nvSpPr>
          <p:cNvPr id="3" name="Content Placeholder 2"/>
          <p:cNvSpPr>
            <a:spLocks noGrp="1"/>
          </p:cNvSpPr>
          <p:nvPr>
            <p:ph idx="1"/>
          </p:nvPr>
        </p:nvSpPr>
        <p:spPr/>
        <p:txBody>
          <a:bodyPr/>
          <a:lstStyle/>
          <a:p>
            <a:r>
              <a:rPr lang="en-US" noProof="0" dirty="0"/>
              <a:t>US – ONC</a:t>
            </a:r>
          </a:p>
          <a:p>
            <a:pPr lvl="1"/>
            <a:r>
              <a:rPr lang="en-US" noProof="0" dirty="0"/>
              <a:t>Sponsored </a:t>
            </a:r>
            <a:r>
              <a:rPr lang="en-US" dirty="0"/>
              <a:t>4</a:t>
            </a:r>
            <a:r>
              <a:rPr lang="en-US" noProof="0" dirty="0"/>
              <a:t> projects, including mapping meaningful use to FHIR</a:t>
            </a:r>
          </a:p>
          <a:p>
            <a:r>
              <a:rPr lang="en-US" noProof="0" dirty="0"/>
              <a:t>UK</a:t>
            </a:r>
          </a:p>
          <a:p>
            <a:pPr lvl="1"/>
            <a:r>
              <a:rPr lang="en-US" noProof="0" dirty="0"/>
              <a:t>One implementation live, lots more in the pipeline</a:t>
            </a:r>
          </a:p>
          <a:p>
            <a:r>
              <a:rPr lang="en-US" noProof="0" dirty="0"/>
              <a:t>Lithuania</a:t>
            </a:r>
          </a:p>
          <a:p>
            <a:pPr lvl="1"/>
            <a:r>
              <a:rPr lang="en-US" noProof="0" dirty="0"/>
              <a:t>Chose FHIR as the basis for their national EHR</a:t>
            </a:r>
          </a:p>
          <a:p>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spTree>
    <p:extLst>
      <p:ext uri="{BB962C8B-B14F-4D97-AF65-F5344CB8AC3E}">
        <p14:creationId xmlns:p14="http://schemas.microsoft.com/office/powerpoint/2010/main" val="1806009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EHR Vendors</a:t>
            </a:r>
          </a:p>
        </p:txBody>
      </p:sp>
      <p:sp>
        <p:nvSpPr>
          <p:cNvPr id="3" name="Content Placeholder 2"/>
          <p:cNvSpPr>
            <a:spLocks noGrp="1"/>
          </p:cNvSpPr>
          <p:nvPr>
            <p:ph idx="1"/>
          </p:nvPr>
        </p:nvSpPr>
        <p:spPr/>
        <p:txBody>
          <a:bodyPr/>
          <a:lstStyle/>
          <a:p>
            <a:r>
              <a:rPr lang="en-US" noProof="0" dirty="0"/>
              <a:t>Many significant EHR vendors have made commitments to FHIR implementation</a:t>
            </a:r>
          </a:p>
          <a:p>
            <a:pPr lvl="1"/>
            <a:r>
              <a:rPr lang="en-US" noProof="0" dirty="0"/>
              <a:t>AllScripts, Cerner, Epic, McKesson, Meditech</a:t>
            </a:r>
          </a:p>
          <a:p>
            <a:r>
              <a:rPr lang="en-US" noProof="0" dirty="0"/>
              <a:t>Voluntarily investing in accelerating the standard</a:t>
            </a:r>
          </a:p>
          <a:p>
            <a:pPr lvl="1"/>
            <a:r>
              <a:rPr lang="en-US" noProof="0" dirty="0"/>
              <a:t>E.g. Argonaut, participating in standards development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182210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FHIR?</a:t>
            </a:r>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87661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Other support</a:t>
            </a:r>
          </a:p>
        </p:txBody>
      </p:sp>
      <p:sp>
        <p:nvSpPr>
          <p:cNvPr id="3" name="Content Placeholder 2"/>
          <p:cNvSpPr>
            <a:spLocks noGrp="1"/>
          </p:cNvSpPr>
          <p:nvPr>
            <p:ph idx="1"/>
          </p:nvPr>
        </p:nvSpPr>
        <p:spPr/>
        <p:txBody>
          <a:bodyPr/>
          <a:lstStyle/>
          <a:p>
            <a:r>
              <a:rPr lang="en-US" noProof="0" dirty="0"/>
              <a:t>Large and small healthcare organizations</a:t>
            </a:r>
          </a:p>
          <a:p>
            <a:pPr lvl="1"/>
            <a:r>
              <a:rPr lang="en-US" noProof="0" dirty="0"/>
              <a:t>E.g. Mayo, Intermountain Healthcare, University Health Network</a:t>
            </a:r>
          </a:p>
          <a:p>
            <a:r>
              <a:rPr lang="en-US" noProof="0" dirty="0"/>
              <a:t>Small vendors, start-ups</a:t>
            </a:r>
          </a:p>
          <a:p>
            <a:pPr lvl="1"/>
            <a:r>
              <a:rPr lang="en-US" noProof="0" dirty="0"/>
              <a:t>Lots and lots – all over the world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41275299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CDA</a:t>
            </a:r>
          </a:p>
        </p:txBody>
      </p:sp>
      <p:sp>
        <p:nvSpPr>
          <p:cNvPr id="3" name="Content Placeholder 2"/>
          <p:cNvSpPr>
            <a:spLocks noGrp="1"/>
          </p:cNvSpPr>
          <p:nvPr>
            <p:ph idx="1"/>
          </p:nvPr>
        </p:nvSpPr>
        <p:spPr/>
        <p:txBody>
          <a:bodyPr/>
          <a:lstStyle/>
          <a:p>
            <a:r>
              <a:rPr lang="en-US" noProof="0" dirty="0"/>
              <a:t>HL7 developing FHIR profiles for CCDA</a:t>
            </a:r>
          </a:p>
          <a:p>
            <a:pPr lvl="1"/>
            <a:r>
              <a:rPr lang="en-US" noProof="0" dirty="0"/>
              <a:t>Will have key ones present in next STU</a:t>
            </a:r>
          </a:p>
          <a:p>
            <a:pPr lvl="0"/>
            <a:r>
              <a:rPr lang="en-US" noProof="0" dirty="0"/>
              <a:t>HL7 project to define “Clinical Document Architecture” in FHIR</a:t>
            </a:r>
          </a:p>
          <a:p>
            <a:pPr lvl="0"/>
            <a:r>
              <a:rPr lang="en-US" noProof="0" dirty="0"/>
              <a:t>At least 3 projects looking at providing automated transformation between CCDA and FHIR</a:t>
            </a:r>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2508981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HSPC</a:t>
            </a:r>
          </a:p>
        </p:txBody>
      </p:sp>
      <p:sp>
        <p:nvSpPr>
          <p:cNvPr id="3" name="Content Placeholder 2"/>
          <p:cNvSpPr>
            <a:spLocks noGrp="1"/>
          </p:cNvSpPr>
          <p:nvPr>
            <p:ph idx="1"/>
          </p:nvPr>
        </p:nvSpPr>
        <p:spPr/>
        <p:txBody>
          <a:bodyPr/>
          <a:lstStyle/>
          <a:p>
            <a:r>
              <a:rPr lang="en-US" noProof="0" dirty="0"/>
              <a:t>Health Services Platform Consortium</a:t>
            </a:r>
          </a:p>
          <a:p>
            <a:pPr lvl="1"/>
            <a:r>
              <a:rPr lang="en-US" noProof="0" dirty="0"/>
              <a:t>Intermountain Healthcare, Veterans Affairs, Harris, Telus, Dignity Health, IBM, Epic, Cerner, Mayo, HP, Kaiser, +++ (not all are official members)</a:t>
            </a:r>
          </a:p>
          <a:p>
            <a:pPr lvl="1"/>
            <a:r>
              <a:rPr lang="en-US" noProof="0" dirty="0"/>
              <a:t>Leverage FHIR + security and additional layers to allow plug &amp; play EHR modules</a:t>
            </a:r>
          </a:p>
          <a:p>
            <a:pPr lvl="1"/>
            <a:r>
              <a:rPr lang="en-US" noProof="0" dirty="0"/>
              <a:t>Stems from SMART on FHIR work </a:t>
            </a:r>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4130930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D84F27-5714-40E1-B2C8-38443EFAD0BF}"/>
              </a:ext>
            </a:extLst>
          </p:cNvPr>
          <p:cNvSpPr>
            <a:spLocks noGrp="1"/>
          </p:cNvSpPr>
          <p:nvPr>
            <p:ph type="title"/>
          </p:nvPr>
        </p:nvSpPr>
        <p:spPr/>
        <p:txBody>
          <a:bodyPr/>
          <a:lstStyle/>
          <a:p>
            <a:r>
              <a:rPr lang="en-CA" dirty="0"/>
              <a:t>Business Cases for FHIR</a:t>
            </a:r>
          </a:p>
        </p:txBody>
      </p:sp>
      <p:sp>
        <p:nvSpPr>
          <p:cNvPr id="6" name="Text Placeholder 5">
            <a:extLst>
              <a:ext uri="{FF2B5EF4-FFF2-40B4-BE49-F238E27FC236}">
                <a16:creationId xmlns:a16="http://schemas.microsoft.com/office/drawing/2014/main" id="{1B903BEA-D18C-49A5-839F-92270D508AD1}"/>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47088C13-9DB7-4F63-A348-002FAC0E715E}"/>
              </a:ext>
            </a:extLst>
          </p:cNvPr>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1464406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C468-6652-4F72-9BB0-C03ABE74D7E9}"/>
              </a:ext>
            </a:extLst>
          </p:cNvPr>
          <p:cNvSpPr>
            <a:spLocks noGrp="1"/>
          </p:cNvSpPr>
          <p:nvPr>
            <p:ph type="title"/>
          </p:nvPr>
        </p:nvSpPr>
        <p:spPr/>
        <p:txBody>
          <a:bodyPr/>
          <a:lstStyle/>
          <a:p>
            <a:r>
              <a:rPr lang="en-CA" dirty="0"/>
              <a:t>Mobile Friendly</a:t>
            </a:r>
          </a:p>
        </p:txBody>
      </p:sp>
      <p:sp>
        <p:nvSpPr>
          <p:cNvPr id="3" name="Content Placeholder 2">
            <a:extLst>
              <a:ext uri="{FF2B5EF4-FFF2-40B4-BE49-F238E27FC236}">
                <a16:creationId xmlns:a16="http://schemas.microsoft.com/office/drawing/2014/main" id="{7F0EDE0D-7B7F-4D10-BB6E-99CBFF681124}"/>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dirty="0">
                <a:effectLst/>
              </a:rPr>
              <a:t>RESTful interface &amp; JSON support are “natural” for web-based</a:t>
            </a:r>
            <a:r>
              <a:rPr lang="en-CA" sz="3100" baseline="0" dirty="0">
                <a:effectLst/>
              </a:rPr>
              <a:t> solutions</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APIs – including Swift make mobile solution easy</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Resources are lightweight = faster response times</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Documentation appeals to mobile developers, less learning curve</a:t>
            </a:r>
          </a:p>
        </p:txBody>
      </p:sp>
      <p:sp>
        <p:nvSpPr>
          <p:cNvPr id="4" name="Slide Number Placeholder 3">
            <a:extLst>
              <a:ext uri="{FF2B5EF4-FFF2-40B4-BE49-F238E27FC236}">
                <a16:creationId xmlns:a16="http://schemas.microsoft.com/office/drawing/2014/main" id="{C77CC7B0-7893-4874-B9FB-72E87D425B60}"/>
              </a:ext>
            </a:extLst>
          </p:cNvPr>
          <p:cNvSpPr>
            <a:spLocks noGrp="1"/>
          </p:cNvSpPr>
          <p:nvPr>
            <p:ph type="sldNum" sz="quarter" idx="4"/>
          </p:nvPr>
        </p:nvSpPr>
        <p:spPr/>
        <p:txBody>
          <a:bodyPr/>
          <a:lstStyle/>
          <a:p>
            <a:fld id="{5CC3E5C4-3E2B-40F1-9F2B-C46CEB0C88DF}" type="slidenum">
              <a:rPr lang="en-CA" smtClean="0"/>
              <a:pPr/>
              <a:t>84</a:t>
            </a:fld>
            <a:endParaRPr lang="en-CA" dirty="0"/>
          </a:p>
        </p:txBody>
      </p:sp>
      <p:pic>
        <p:nvPicPr>
          <p:cNvPr id="6" name="Picture 5">
            <a:extLst>
              <a:ext uri="{FF2B5EF4-FFF2-40B4-BE49-F238E27FC236}">
                <a16:creationId xmlns:a16="http://schemas.microsoft.com/office/drawing/2014/main" id="{9C59DBCF-4CB1-4E74-A4E2-4725FBDBCD3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32240" y="4509120"/>
            <a:ext cx="1293728" cy="1493912"/>
          </a:xfrm>
          <a:prstGeom prst="rect">
            <a:avLst/>
          </a:prstGeom>
        </p:spPr>
      </p:pic>
    </p:spTree>
    <p:extLst>
      <p:ext uri="{BB962C8B-B14F-4D97-AF65-F5344CB8AC3E}">
        <p14:creationId xmlns:p14="http://schemas.microsoft.com/office/powerpoint/2010/main" val="3708751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E95E-0E24-41D9-8105-0D17B3B6FBEA}"/>
              </a:ext>
            </a:extLst>
          </p:cNvPr>
          <p:cNvSpPr>
            <a:spLocks noGrp="1"/>
          </p:cNvSpPr>
          <p:nvPr>
            <p:ph type="title"/>
          </p:nvPr>
        </p:nvSpPr>
        <p:spPr/>
        <p:txBody>
          <a:bodyPr/>
          <a:lstStyle/>
          <a:p>
            <a:r>
              <a:rPr lang="en-CA" sz="4000" dirty="0">
                <a:solidFill>
                  <a:schemeClr val="tx2"/>
                </a:solidFill>
                <a:effectLst/>
                <a:latin typeface="+mj-lt"/>
                <a:ea typeface="+mj-ea"/>
                <a:cs typeface="+mj-cs"/>
              </a:rPr>
              <a:t>Context-free interfaces</a:t>
            </a:r>
            <a:endParaRPr lang="en-CA" dirty="0"/>
          </a:p>
        </p:txBody>
      </p:sp>
      <p:sp>
        <p:nvSpPr>
          <p:cNvPr id="3" name="Content Placeholder 2">
            <a:extLst>
              <a:ext uri="{FF2B5EF4-FFF2-40B4-BE49-F238E27FC236}">
                <a16:creationId xmlns:a16="http://schemas.microsoft.com/office/drawing/2014/main" id="{7CAF91D9-74C1-4948-B31F-66A6CF5FE156}"/>
              </a:ext>
            </a:extLst>
          </p:cNvPr>
          <p:cNvSpPr>
            <a:spLocks noGrp="1"/>
          </p:cNvSpPr>
          <p:nvPr>
            <p:ph idx="1"/>
          </p:nvPr>
        </p:nvSpPr>
        <p:spPr/>
        <p:txBody>
          <a:bodyPr/>
          <a:lstStyle/>
          <a:p>
            <a:pPr lvl="0"/>
            <a:r>
              <a:rPr lang="en-CA" dirty="0"/>
              <a:t>RESTful interface is generic</a:t>
            </a:r>
          </a:p>
          <a:p>
            <a:pPr lvl="1"/>
            <a:r>
              <a:rPr lang="en-CA" dirty="0"/>
              <a:t>No need to define message events or payloads</a:t>
            </a:r>
          </a:p>
          <a:p>
            <a:pPr lvl="1"/>
            <a:r>
              <a:rPr lang="en-CA" dirty="0"/>
              <a:t>Query what you need</a:t>
            </a:r>
          </a:p>
          <a:p>
            <a:pPr lvl="2"/>
            <a:r>
              <a:rPr lang="en-CA" dirty="0">
                <a:solidFill>
                  <a:schemeClr val="tx1"/>
                </a:solidFill>
                <a:effectLst/>
                <a:latin typeface="+mn-lt"/>
              </a:rPr>
              <a:t>One interface can work for multiple partners &amp; solve multiple communication needs</a:t>
            </a:r>
            <a:endParaRPr lang="en-CA" dirty="0"/>
          </a:p>
          <a:p>
            <a:pPr lvl="1"/>
            <a:r>
              <a:rPr lang="en-CA" dirty="0"/>
              <a:t>Extensions allow support for specialized needs</a:t>
            </a:r>
          </a:p>
          <a:p>
            <a:pPr lvl="0"/>
            <a:r>
              <a:rPr lang="en-CA" dirty="0"/>
              <a:t>Business</a:t>
            </a:r>
            <a:r>
              <a:rPr lang="en-CA" baseline="0" dirty="0"/>
              <a:t> r</a:t>
            </a:r>
            <a:r>
              <a:rPr lang="en-CA" dirty="0"/>
              <a:t>ules move from the interface to the access control layer</a:t>
            </a:r>
          </a:p>
          <a:p>
            <a:pPr lvl="1"/>
            <a:r>
              <a:rPr lang="en-CA" dirty="0"/>
              <a:t>Faster/more dynamic configuration</a:t>
            </a:r>
          </a:p>
        </p:txBody>
      </p:sp>
      <p:sp>
        <p:nvSpPr>
          <p:cNvPr id="4" name="Slide Number Placeholder 3">
            <a:extLst>
              <a:ext uri="{FF2B5EF4-FFF2-40B4-BE49-F238E27FC236}">
                <a16:creationId xmlns:a16="http://schemas.microsoft.com/office/drawing/2014/main" id="{5CE8C106-B047-4F0F-8F65-0AD9E9F97FCA}"/>
              </a:ext>
            </a:extLst>
          </p:cNvPr>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1386343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A02F-F6E9-4DC5-85F3-6A702A845B4A}"/>
              </a:ext>
            </a:extLst>
          </p:cNvPr>
          <p:cNvSpPr>
            <a:spLocks noGrp="1"/>
          </p:cNvSpPr>
          <p:nvPr>
            <p:ph type="title"/>
          </p:nvPr>
        </p:nvSpPr>
        <p:spPr/>
        <p:txBody>
          <a:bodyPr/>
          <a:lstStyle/>
          <a:p>
            <a:pPr lvl="0"/>
            <a:r>
              <a:rPr lang="en-CA" sz="3600" dirty="0">
                <a:solidFill>
                  <a:schemeClr val="tx1"/>
                </a:solidFill>
                <a:effectLst/>
                <a:latin typeface="+mn-lt"/>
                <a:ea typeface="+mn-ea"/>
                <a:cs typeface="+mn-cs"/>
              </a:rPr>
              <a:t>Bulk data</a:t>
            </a:r>
            <a:endParaRPr lang="en-CA" dirty="0"/>
          </a:p>
        </p:txBody>
      </p:sp>
      <p:sp>
        <p:nvSpPr>
          <p:cNvPr id="3" name="Content Placeholder 2">
            <a:extLst>
              <a:ext uri="{FF2B5EF4-FFF2-40B4-BE49-F238E27FC236}">
                <a16:creationId xmlns:a16="http://schemas.microsoft.com/office/drawing/2014/main" id="{BE41AF55-1B19-4C45-B8F2-5DAE0A8D5CBA}"/>
              </a:ext>
            </a:extLst>
          </p:cNvPr>
          <p:cNvSpPr>
            <a:spLocks noGrp="1"/>
          </p:cNvSpPr>
          <p:nvPr>
            <p:ph idx="1"/>
          </p:nvPr>
        </p:nvSpPr>
        <p:spPr/>
        <p:txBody>
          <a:bodyPr/>
          <a:lstStyle/>
          <a:p>
            <a:r>
              <a:rPr lang="en-CA" dirty="0"/>
              <a:t>Most healthcare</a:t>
            </a:r>
            <a:r>
              <a:rPr lang="en-CA" baseline="0" dirty="0"/>
              <a:t> interfaces are narrow in scope</a:t>
            </a:r>
          </a:p>
          <a:p>
            <a:pPr lvl="1"/>
            <a:r>
              <a:rPr lang="en-CA" baseline="0" dirty="0"/>
              <a:t>Specific patient, specific encounter, specific event</a:t>
            </a:r>
          </a:p>
          <a:p>
            <a:pPr lvl="0"/>
            <a:r>
              <a:rPr lang="en-CA" baseline="0" dirty="0"/>
              <a:t>FHIR supports querying whatever’s of interest</a:t>
            </a:r>
          </a:p>
          <a:p>
            <a:pPr lvl="1"/>
            <a:r>
              <a:rPr lang="en-CA" baseline="0" dirty="0"/>
              <a:t>All of a patient’s record I’m allowed to see</a:t>
            </a:r>
          </a:p>
          <a:p>
            <a:pPr lvl="1"/>
            <a:r>
              <a:rPr lang="en-CA" baseline="0" dirty="0"/>
              <a:t>All data for my patients</a:t>
            </a:r>
          </a:p>
          <a:p>
            <a:pPr lvl="1"/>
            <a:r>
              <a:rPr lang="en-CA" baseline="0" dirty="0"/>
              <a:t>All data related to condition X across patients</a:t>
            </a:r>
          </a:p>
          <a:p>
            <a:pPr lvl="0"/>
            <a:r>
              <a:rPr lang="en-CA" baseline="0" dirty="0"/>
              <a:t>Subscriptions allow data to be pushed</a:t>
            </a:r>
          </a:p>
        </p:txBody>
      </p:sp>
      <p:sp>
        <p:nvSpPr>
          <p:cNvPr id="4" name="Slide Number Placeholder 3">
            <a:extLst>
              <a:ext uri="{FF2B5EF4-FFF2-40B4-BE49-F238E27FC236}">
                <a16:creationId xmlns:a16="http://schemas.microsoft.com/office/drawing/2014/main" id="{6FFDF5C3-223A-44C3-804B-11C0AF0F750E}"/>
              </a:ext>
            </a:extLst>
          </p:cNvPr>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2341170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65BE-9065-41CE-B76B-8B7886981664}"/>
              </a:ext>
            </a:extLst>
          </p:cNvPr>
          <p:cNvSpPr>
            <a:spLocks noGrp="1"/>
          </p:cNvSpPr>
          <p:nvPr>
            <p:ph type="title"/>
          </p:nvPr>
        </p:nvSpPr>
        <p:spPr/>
        <p:txBody>
          <a:bodyPr/>
          <a:lstStyle/>
          <a:p>
            <a:r>
              <a:rPr lang="en-CA" dirty="0"/>
              <a:t>Profiling and Validation</a:t>
            </a:r>
          </a:p>
        </p:txBody>
      </p:sp>
      <p:sp>
        <p:nvSpPr>
          <p:cNvPr id="3" name="Content Placeholder 2">
            <a:extLst>
              <a:ext uri="{FF2B5EF4-FFF2-40B4-BE49-F238E27FC236}">
                <a16:creationId xmlns:a16="http://schemas.microsoft.com/office/drawing/2014/main" id="{8836C8EF-F8F2-45A9-B151-F034B9266700}"/>
              </a:ext>
            </a:extLst>
          </p:cNvPr>
          <p:cNvSpPr>
            <a:spLocks noGrp="1"/>
          </p:cNvSpPr>
          <p:nvPr>
            <p:ph idx="1"/>
          </p:nvPr>
        </p:nvSpPr>
        <p:spPr/>
        <p:txBody>
          <a:bodyPr/>
          <a:lstStyle/>
          <a:p>
            <a:r>
              <a:rPr lang="en-CA" dirty="0"/>
              <a:t>Conformance artifacts in FHIR are defined computably and resolvable computably</a:t>
            </a:r>
          </a:p>
          <a:p>
            <a:pPr lvl="1"/>
            <a:r>
              <a:rPr lang="en-CA" dirty="0"/>
              <a:t>Allows robust validation, including terminology</a:t>
            </a:r>
          </a:p>
          <a:p>
            <a:pPr lvl="1"/>
            <a:r>
              <a:rPr lang="en-CA" dirty="0"/>
              <a:t>Support for automated testing of interfaces</a:t>
            </a:r>
          </a:p>
          <a:p>
            <a:pPr lvl="1"/>
            <a:r>
              <a:rPr lang="en-CA" dirty="0"/>
              <a:t>Allows sharing of profiles, clinical practice guidelines</a:t>
            </a:r>
          </a:p>
          <a:p>
            <a:pPr lvl="1"/>
            <a:r>
              <a:rPr lang="en-CA" dirty="0"/>
              <a:t>Allows dynamic configuration of application behavior and user interface</a:t>
            </a:r>
          </a:p>
        </p:txBody>
      </p:sp>
      <p:sp>
        <p:nvSpPr>
          <p:cNvPr id="4" name="Slide Number Placeholder 3">
            <a:extLst>
              <a:ext uri="{FF2B5EF4-FFF2-40B4-BE49-F238E27FC236}">
                <a16:creationId xmlns:a16="http://schemas.microsoft.com/office/drawing/2014/main" id="{BB641CCA-607F-43E2-92D5-0A084EB12B84}"/>
              </a:ext>
            </a:extLst>
          </p:cNvPr>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2107804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2595844" y="5850121"/>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88</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874667"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SzPct val="25000"/>
              <a:buNone/>
            </a:pPr>
            <a:r>
              <a:rPr lang="en" sz="1600">
                <a:solidFill>
                  <a:srgbClr val="3F3F3F"/>
                </a:solidFill>
                <a:latin typeface="Calibri"/>
                <a:ea typeface="Calibri"/>
                <a:cs typeface="Calibri"/>
                <a:sym typeface="Calibri"/>
              </a:rPr>
              <a:t>MU-oriented</a:t>
            </a:r>
            <a:br>
              <a:rPr lang="en" sz="1600" b="0" i="0" u="none" strike="noStrike" cap="none">
                <a:solidFill>
                  <a:srgbClr val="3F3F3F"/>
                </a:solidFill>
                <a:latin typeface="Calibri"/>
                <a:ea typeface="Calibri"/>
                <a:cs typeface="Calibri"/>
                <a:sym typeface="Calibri"/>
              </a:rPr>
            </a:br>
            <a:r>
              <a:rPr lang="en" sz="1600" b="0" i="0" u="none" strike="noStrike" cap="none">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874667"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1353555" y="1716081"/>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600" b="0" i="0" u="none" strike="noStrike" cap="none">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921869" y="5279596"/>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2595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2621187" y="3164827"/>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2673740" y="3859527"/>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2621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45719"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1345349" y="3569784"/>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2696061"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1602104" y="4949831"/>
            <a:ext cx="2681400" cy="230699"/>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r>
              <a:rPr lang="en">
                <a:latin typeface="Calibri"/>
                <a:ea typeface="Calibri"/>
                <a:cs typeface="Calibri"/>
                <a:sym typeface="Calibri"/>
              </a:rPr>
              <a:t>Underlying</a:t>
            </a:r>
            <a:r>
              <a:rPr lang="en" sz="1400" b="0" i="0" u="none" strike="noStrike" cap="none">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265067"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8934876"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275655"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3861890"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2942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832130"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6253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943508" y="3590016"/>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385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7321377" y="2494039"/>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7518420" y="2239733"/>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757292"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904021"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b="0" i="0" u="none" strike="noStrike" cap="none">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7233299" y="2681847"/>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7203232" y="2009812"/>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418562" y="3140968"/>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854976"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1504421" y="1764576"/>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3F3F3F"/>
                  </a:solidFill>
                  <a:latin typeface="Calibri"/>
                  <a:ea typeface="Calibri"/>
                  <a:cs typeface="Calibri"/>
                  <a:sym typeface="Calibri"/>
                </a:rPr>
                <a:t>  Mobile</a:t>
              </a:r>
              <a:r>
                <a:rPr lang="en" sz="1600" b="0" i="0" u="none" strike="noStrike" cap="none">
                  <a:solidFill>
                    <a:srgbClr val="3F3F3F"/>
                  </a:solidFill>
                  <a:latin typeface="Calibri"/>
                  <a:ea typeface="Calibri"/>
                  <a:cs typeface="Calibri"/>
                  <a:sym typeface="Calibri"/>
                </a:rPr>
                <a:t>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762094" y="5259678"/>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39882" y="5863033"/>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490515" y="5871621"/>
            <a:ext cx="24143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476051" y="1792621"/>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921870" y="5886112"/>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0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64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89</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80307"/>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9</a:t>
            </a:fld>
            <a:endParaRPr lang="en-CA" dirty="0"/>
          </a:p>
        </p:txBody>
      </p:sp>
      <p:sp>
        <p:nvSpPr>
          <p:cNvPr id="4" name="Title 3"/>
          <p:cNvSpPr>
            <a:spLocks noGrp="1"/>
          </p:cNvSpPr>
          <p:nvPr>
            <p:ph type="title"/>
          </p:nvPr>
        </p:nvSpPr>
        <p:spPr>
          <a:xfrm>
            <a:off x="388014" y="5949280"/>
            <a:ext cx="6552728" cy="532070"/>
          </a:xfrm>
        </p:spPr>
        <p:txBody>
          <a:bodyPr anchor="b"/>
          <a:lstStyle/>
          <a:p>
            <a:r>
              <a:rPr lang="en-US" sz="2400" noProof="0" dirty="0">
                <a:solidFill>
                  <a:schemeClr val="tx1"/>
                </a:solidFill>
              </a:rPr>
              <a:t>http://xkcd.com/927</a:t>
            </a: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252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06DB-03AA-4786-B22F-E3B33959E331}"/>
              </a:ext>
            </a:extLst>
          </p:cNvPr>
          <p:cNvSpPr>
            <a:spLocks noGrp="1"/>
          </p:cNvSpPr>
          <p:nvPr>
            <p:ph type="title"/>
          </p:nvPr>
        </p:nvSpPr>
        <p:spPr/>
        <p:txBody>
          <a:bodyPr/>
          <a:lstStyle/>
          <a:p>
            <a:r>
              <a:rPr lang="en-CA" dirty="0"/>
              <a:t>Documents that</a:t>
            </a:r>
            <a:r>
              <a:rPr lang="en-CA" baseline="0" dirty="0"/>
              <a:t> are easier</a:t>
            </a:r>
            <a:endParaRPr lang="en-CA" dirty="0"/>
          </a:p>
        </p:txBody>
      </p:sp>
      <p:sp>
        <p:nvSpPr>
          <p:cNvPr id="3" name="Content Placeholder 2">
            <a:extLst>
              <a:ext uri="{FF2B5EF4-FFF2-40B4-BE49-F238E27FC236}">
                <a16:creationId xmlns:a16="http://schemas.microsoft.com/office/drawing/2014/main" id="{7ECD9E37-4F90-4988-B8F9-A8F652D94262}"/>
              </a:ext>
            </a:extLst>
          </p:cNvPr>
          <p:cNvSpPr>
            <a:spLocks noGrp="1"/>
          </p:cNvSpPr>
          <p:nvPr>
            <p:ph idx="1"/>
          </p:nvPr>
        </p:nvSpPr>
        <p:spPr/>
        <p:txBody>
          <a:bodyPr/>
          <a:lstStyle/>
          <a:p>
            <a:r>
              <a:rPr lang="en-CA" dirty="0"/>
              <a:t>FHIR allows documents that are easier to use than CDA</a:t>
            </a:r>
          </a:p>
          <a:p>
            <a:r>
              <a:rPr lang="en-CA" dirty="0"/>
              <a:t>Data can easily be consumed and used for other</a:t>
            </a:r>
            <a:r>
              <a:rPr lang="en-CA" baseline="0" dirty="0"/>
              <a:t> purposes</a:t>
            </a:r>
          </a:p>
          <a:p>
            <a:pPr lvl="1"/>
            <a:r>
              <a:rPr lang="en-CA" dirty="0"/>
              <a:t>RESTful interface</a:t>
            </a:r>
          </a:p>
          <a:p>
            <a:pPr lvl="1"/>
            <a:r>
              <a:rPr lang="en-CA" dirty="0"/>
              <a:t>Decision</a:t>
            </a:r>
            <a:r>
              <a:rPr lang="en-CA" baseline="0" dirty="0"/>
              <a:t> support</a:t>
            </a:r>
          </a:p>
          <a:p>
            <a:pPr lvl="1"/>
            <a:r>
              <a:rPr lang="en-CA" baseline="0" dirty="0"/>
              <a:t>Etc.</a:t>
            </a:r>
          </a:p>
          <a:p>
            <a:r>
              <a:rPr lang="en-CA" dirty="0"/>
              <a:t>Use documents for what they’re meant for, rather than everything</a:t>
            </a:r>
          </a:p>
        </p:txBody>
      </p:sp>
      <p:sp>
        <p:nvSpPr>
          <p:cNvPr id="4" name="Slide Number Placeholder 3">
            <a:extLst>
              <a:ext uri="{FF2B5EF4-FFF2-40B4-BE49-F238E27FC236}">
                <a16:creationId xmlns:a16="http://schemas.microsoft.com/office/drawing/2014/main" id="{FA040939-FE1B-41DF-9BE4-A5B81E39A575}"/>
              </a:ext>
            </a:extLst>
          </p:cNvPr>
          <p:cNvSpPr>
            <a:spLocks noGrp="1"/>
          </p:cNvSpPr>
          <p:nvPr>
            <p:ph type="sldNum" sz="quarter" idx="4"/>
          </p:nvPr>
        </p:nvSpPr>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2132555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DD8B-20CF-4943-891B-487C335B19E0}"/>
              </a:ext>
            </a:extLst>
          </p:cNvPr>
          <p:cNvSpPr>
            <a:spLocks noGrp="1"/>
          </p:cNvSpPr>
          <p:nvPr>
            <p:ph type="title"/>
          </p:nvPr>
        </p:nvSpPr>
        <p:spPr/>
        <p:txBody>
          <a:bodyPr/>
          <a:lstStyle/>
          <a:p>
            <a:r>
              <a:rPr lang="en-CA" dirty="0"/>
              <a:t>Leverage the Community</a:t>
            </a:r>
          </a:p>
        </p:txBody>
      </p:sp>
      <p:sp>
        <p:nvSpPr>
          <p:cNvPr id="3" name="Content Placeholder 2">
            <a:extLst>
              <a:ext uri="{FF2B5EF4-FFF2-40B4-BE49-F238E27FC236}">
                <a16:creationId xmlns:a16="http://schemas.microsoft.com/office/drawing/2014/main" id="{ACB9CC37-E1A0-470E-988A-4FFB986B07EB}"/>
              </a:ext>
            </a:extLst>
          </p:cNvPr>
          <p:cNvSpPr>
            <a:spLocks noGrp="1"/>
          </p:cNvSpPr>
          <p:nvPr>
            <p:ph idx="1"/>
          </p:nvPr>
        </p:nvSpPr>
        <p:spPr/>
        <p:txBody>
          <a:bodyPr/>
          <a:lstStyle/>
          <a:p>
            <a:r>
              <a:rPr lang="en-CA" dirty="0"/>
              <a:t>FHIR has attracted far greater attention and energy than any previous HL7 specification</a:t>
            </a:r>
          </a:p>
          <a:p>
            <a:pPr lvl="1"/>
            <a:r>
              <a:rPr lang="en-CA" dirty="0"/>
              <a:t>Almost 8000 change requests</a:t>
            </a:r>
          </a:p>
          <a:p>
            <a:pPr lvl="1"/>
            <a:r>
              <a:rPr lang="en-CA" dirty="0"/>
              <a:t>Up to 2500 chat.fhir.org messages/week</a:t>
            </a:r>
          </a:p>
          <a:p>
            <a:pPr lvl="1"/>
            <a:r>
              <a:rPr lang="en-CA" dirty="0"/>
              <a:t>~180 FHIR-related sessions at San Diego WGM</a:t>
            </a:r>
          </a:p>
          <a:p>
            <a:pPr lvl="1"/>
            <a:r>
              <a:rPr lang="en-CA" dirty="0"/>
              <a:t>Spawned university courses, open source projects, conferences, etc.</a:t>
            </a:r>
          </a:p>
          <a:p>
            <a:r>
              <a:rPr lang="en-CA" dirty="0"/>
              <a:t>That energy attracts implementers and provides better support</a:t>
            </a:r>
          </a:p>
        </p:txBody>
      </p:sp>
      <p:sp>
        <p:nvSpPr>
          <p:cNvPr id="4" name="Slide Number Placeholder 3">
            <a:extLst>
              <a:ext uri="{FF2B5EF4-FFF2-40B4-BE49-F238E27FC236}">
                <a16:creationId xmlns:a16="http://schemas.microsoft.com/office/drawing/2014/main" id="{5EE7B2C5-8FC9-4B8C-A3CC-B956332B88CD}"/>
              </a:ext>
            </a:extLst>
          </p:cNvPr>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2407622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Additional insights</a:t>
            </a:r>
          </a:p>
        </p:txBody>
      </p:sp>
      <p:sp>
        <p:nvSpPr>
          <p:cNvPr id="3" name="Content Placeholder 2"/>
          <p:cNvSpPr>
            <a:spLocks noGrp="1"/>
          </p:cNvSpPr>
          <p:nvPr>
            <p:ph idx="1"/>
          </p:nvPr>
        </p:nvSpPr>
        <p:spPr/>
        <p:txBody>
          <a:bodyPr/>
          <a:lstStyle/>
          <a:p>
            <a:r>
              <a:rPr lang="en-CA" dirty="0"/>
              <a:t>Furore Executive Videos series</a:t>
            </a:r>
            <a:endParaRPr lang="en-CA" dirty="0">
              <a:hlinkClick r:id="rId2"/>
            </a:endParaRPr>
          </a:p>
          <a:p>
            <a:pPr lvl="1"/>
            <a:r>
              <a:rPr lang="en-CA" dirty="0">
                <a:hlinkClick r:id="rId2"/>
              </a:rPr>
              <a:t>http://fhir.furore.com/Education#videos</a:t>
            </a:r>
            <a:endParaRPr lang="en-CA" dirty="0"/>
          </a:p>
          <a:p>
            <a:endParaRPr lang="en-CA" dirty="0"/>
          </a:p>
          <a:p>
            <a:r>
              <a:rPr lang="en-CA" dirty="0"/>
              <a:t>FHIR Applications Roundtable (Jul 2016)</a:t>
            </a:r>
          </a:p>
          <a:p>
            <a:pPr lvl="1"/>
            <a:r>
              <a:rPr lang="en-CA" dirty="0">
                <a:hlinkClick r:id="rId3"/>
              </a:rPr>
              <a:t>https://www.pathlms.com/hl7/courses/3152</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dirty="0"/>
          </a:p>
        </p:txBody>
      </p:sp>
    </p:spTree>
    <p:extLst>
      <p:ext uri="{BB962C8B-B14F-4D97-AF65-F5344CB8AC3E}">
        <p14:creationId xmlns:p14="http://schemas.microsoft.com/office/powerpoint/2010/main" val="15642710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Risks</a:t>
            </a:r>
          </a:p>
        </p:txBody>
      </p:sp>
      <p:sp>
        <p:nvSpPr>
          <p:cNvPr id="5" name="Text Placeholder 4"/>
          <p:cNvSpPr>
            <a:spLocks noGrp="1"/>
          </p:cNvSpPr>
          <p:nvPr>
            <p:ph type="body" idx="1"/>
          </p:nvPr>
        </p:nvSpPr>
        <p:spPr/>
        <p:txBody>
          <a:bodyPr/>
          <a:lstStyle/>
          <a:p>
            <a:r>
              <a:rPr lang="en-US" noProof="0" dirty="0"/>
              <a:t>And mitigations</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93</a:t>
            </a:fld>
            <a:endParaRPr lang="en-CA" dirty="0"/>
          </a:p>
        </p:txBody>
      </p:sp>
    </p:spTree>
    <p:extLst>
      <p:ext uri="{BB962C8B-B14F-4D97-AF65-F5344CB8AC3E}">
        <p14:creationId xmlns:p14="http://schemas.microsoft.com/office/powerpoint/2010/main" val="990579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Risks with FHIR</a:t>
            </a:r>
          </a:p>
        </p:txBody>
      </p:sp>
      <p:sp>
        <p:nvSpPr>
          <p:cNvPr id="5" name="Content Placeholder 4"/>
          <p:cNvSpPr>
            <a:spLocks noGrp="1"/>
          </p:cNvSpPr>
          <p:nvPr>
            <p:ph idx="1"/>
          </p:nvPr>
        </p:nvSpPr>
        <p:spPr/>
        <p:txBody>
          <a:bodyPr/>
          <a:lstStyle/>
          <a:p>
            <a:r>
              <a:rPr lang="en-US" noProof="0" dirty="0"/>
              <a:t>FHIR is new</a:t>
            </a:r>
          </a:p>
          <a:p>
            <a:pPr lvl="1"/>
            <a:r>
              <a:rPr lang="en-US" noProof="0" dirty="0"/>
              <a:t>Be ready to migrate</a:t>
            </a:r>
          </a:p>
          <a:p>
            <a:pPr lvl="1"/>
            <a:r>
              <a:rPr lang="en-US" noProof="0" dirty="0"/>
              <a:t>Caution for mission critical applications</a:t>
            </a:r>
          </a:p>
          <a:p>
            <a:r>
              <a:rPr lang="en-US" noProof="0" dirty="0"/>
              <a:t>FHIR is cool</a:t>
            </a:r>
          </a:p>
          <a:p>
            <a:pPr lvl="1"/>
            <a:r>
              <a:rPr lang="en-US" noProof="0" dirty="0"/>
              <a:t>Be realistic about what’s achievable</a:t>
            </a:r>
          </a:p>
          <a:p>
            <a:pPr lvl="1"/>
            <a:r>
              <a:rPr lang="en-US" noProof="0" dirty="0"/>
              <a:t>Work with others (HL7, IHE, etc.) to build profiles</a:t>
            </a:r>
          </a:p>
          <a:p>
            <a:r>
              <a:rPr lang="en-US" noProof="0" dirty="0"/>
              <a:t>FHIR is coming</a:t>
            </a:r>
          </a:p>
          <a:p>
            <a:pPr lvl="1"/>
            <a:r>
              <a:rPr lang="en-US" noProof="0" dirty="0"/>
              <a:t>At minimum, monitor</a:t>
            </a:r>
          </a:p>
          <a:p>
            <a:pPr lvl="1"/>
            <a:r>
              <a:rPr lang="en-US" noProof="0" dirty="0"/>
              <a:t>Consider whether to pilot to build experience</a:t>
            </a:r>
          </a:p>
        </p:txBody>
      </p:sp>
    </p:spTree>
    <p:extLst>
      <p:ext uri="{BB962C8B-B14F-4D97-AF65-F5344CB8AC3E}">
        <p14:creationId xmlns:p14="http://schemas.microsoft.com/office/powerpoint/2010/main" val="4310996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5" name="Text Placeholder 4"/>
          <p:cNvSpPr>
            <a:spLocks noGrp="1"/>
          </p:cNvSpPr>
          <p:nvPr>
            <p:ph type="body" idx="1"/>
          </p:nvPr>
        </p:nvSpPr>
        <p:spPr/>
        <p:txBody>
          <a:bodyPr/>
          <a:lstStyle/>
          <a:p>
            <a:r>
              <a:rPr lang="en-US" noProof="0" dirty="0"/>
              <a:t>For you and your organization</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95</a:t>
            </a:fld>
            <a:endParaRPr lang="en-CA" dirty="0"/>
          </a:p>
        </p:txBody>
      </p:sp>
    </p:spTree>
    <p:extLst>
      <p:ext uri="{BB962C8B-B14F-4D97-AF65-F5344CB8AC3E}">
        <p14:creationId xmlns:p14="http://schemas.microsoft.com/office/powerpoint/2010/main" val="25803312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a:t>
            </a:r>
          </a:p>
        </p:txBody>
      </p:sp>
      <p:sp>
        <p:nvSpPr>
          <p:cNvPr id="3" name="Content Placeholder 2"/>
          <p:cNvSpPr>
            <a:spLocks noGrp="1"/>
          </p:cNvSpPr>
          <p:nvPr>
            <p:ph idx="1"/>
          </p:nvPr>
        </p:nvSpPr>
        <p:spPr/>
        <p:txBody>
          <a:bodyPr/>
          <a:lstStyle/>
          <a:p>
            <a:r>
              <a:rPr lang="en-US" sz="2400" noProof="0" dirty="0"/>
              <a:t>Is this something your organization wants/needs to track?</a:t>
            </a:r>
          </a:p>
          <a:p>
            <a:r>
              <a:rPr lang="en-US" sz="2400" noProof="0" dirty="0"/>
              <a:t>Monitor</a:t>
            </a:r>
          </a:p>
          <a:p>
            <a:pPr lvl="1"/>
            <a:r>
              <a:rPr lang="en-US" sz="1900" noProof="0" dirty="0"/>
              <a:t>Have someone sign up to the FHIR list</a:t>
            </a:r>
            <a:br>
              <a:rPr lang="en-US" sz="1900" noProof="0" dirty="0"/>
            </a:br>
            <a:r>
              <a:rPr lang="en-US" sz="1900" noProof="0" dirty="0"/>
              <a:t>or Zulip chats</a:t>
            </a:r>
          </a:p>
          <a:p>
            <a:pPr marL="457200" lvl="1" indent="0">
              <a:buNone/>
            </a:pPr>
            <a:r>
              <a:rPr lang="en-US" sz="1900" noProof="0" dirty="0"/>
              <a:t>	(instructions on the wiki)</a:t>
            </a:r>
          </a:p>
          <a:p>
            <a:pPr lvl="2"/>
            <a:r>
              <a:rPr lang="en-US" sz="1800" noProof="0" dirty="0">
                <a:hlinkClick r:id="rId2"/>
              </a:rPr>
              <a:t>http://wiki.hl7.org?title=FHIR</a:t>
            </a:r>
            <a:endParaRPr lang="en-US" sz="1700" noProof="0" dirty="0"/>
          </a:p>
          <a:p>
            <a:r>
              <a:rPr lang="en-US" sz="2400" noProof="0" dirty="0"/>
              <a:t>Engage</a:t>
            </a:r>
          </a:p>
          <a:p>
            <a:pPr lvl="1"/>
            <a:r>
              <a:rPr lang="en-US" sz="1900" noProof="0" dirty="0"/>
              <a:t>Have someone read through the specs</a:t>
            </a:r>
          </a:p>
          <a:p>
            <a:pPr lvl="1"/>
            <a:r>
              <a:rPr lang="en-US" sz="1900" noProof="0" dirty="0"/>
              <a:t>Send someone to development tutorials</a:t>
            </a:r>
          </a:p>
          <a:p>
            <a:pPr lvl="1"/>
            <a:r>
              <a:rPr lang="en-US" sz="1900" noProof="0" dirty="0"/>
              <a:t>Have your organization participate in or observe a connectathon</a:t>
            </a:r>
          </a:p>
          <a:p>
            <a:pPr lvl="1"/>
            <a:r>
              <a:rPr lang="en-US" sz="1900" noProof="0" dirty="0"/>
              <a:t>Participate in the upcoming STU ballot</a:t>
            </a:r>
          </a:p>
        </p:txBody>
      </p:sp>
      <p:sp>
        <p:nvSpPr>
          <p:cNvPr id="4" name="Slide Number Placeholder 3"/>
          <p:cNvSpPr>
            <a:spLocks noGrp="1"/>
          </p:cNvSpPr>
          <p:nvPr>
            <p:ph type="sldNum" sz="quarter" idx="4"/>
          </p:nvPr>
        </p:nvSpPr>
        <p:spPr/>
        <p:txBody>
          <a:bodyPr/>
          <a:lstStyle/>
          <a:p>
            <a:fld id="{5CC3E5C4-3E2B-40F1-9F2B-C46CEB0C88DF}" type="slidenum">
              <a:rPr lang="en-CA" smtClean="0"/>
              <a:pPr/>
              <a:t>96</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411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noProof="0" dirty="0"/>
              <a:t>Attend a Working Group Meeting</a:t>
            </a:r>
          </a:p>
          <a:p>
            <a:pPr lvl="1"/>
            <a:r>
              <a:rPr lang="en-US" sz="1900" noProof="0" dirty="0"/>
              <a:t>Tutorials, </a:t>
            </a:r>
            <a:r>
              <a:rPr lang="en-US" sz="1900" b="1" noProof="0" dirty="0" err="1"/>
              <a:t>Connectathons</a:t>
            </a:r>
            <a:endParaRPr lang="en-US" sz="1900" noProof="0" dirty="0"/>
          </a:p>
          <a:p>
            <a:pPr lvl="1"/>
            <a:r>
              <a:rPr lang="en-US" sz="1900" noProof="0" dirty="0"/>
              <a:t>Jan 26-Feb 2 New Orleans</a:t>
            </a:r>
          </a:p>
          <a:p>
            <a:pPr lvl="1"/>
            <a:r>
              <a:rPr lang="en-US" sz="1900" dirty="0"/>
              <a:t>May 11-18 </a:t>
            </a:r>
            <a:r>
              <a:rPr lang="en-US" sz="1900" i="1" dirty="0"/>
              <a:t>Cologne</a:t>
            </a:r>
          </a:p>
          <a:p>
            <a:pPr lvl="1"/>
            <a:r>
              <a:rPr lang="en-US" sz="1900" noProof="0" dirty="0"/>
              <a:t>Sept 28-Oct 5 Baltimore</a:t>
            </a:r>
          </a:p>
          <a:p>
            <a:r>
              <a:rPr lang="en-US" sz="2400" noProof="0" dirty="0"/>
              <a:t>FHIR Institute Webinars</a:t>
            </a:r>
          </a:p>
          <a:p>
            <a:pPr lvl="1"/>
            <a:r>
              <a:rPr lang="en-US" sz="1900" noProof="0" dirty="0"/>
              <a:t>Dec 1-5</a:t>
            </a:r>
          </a:p>
          <a:p>
            <a:pPr lvl="1"/>
            <a:r>
              <a:rPr lang="en-US" sz="1900" noProof="0" dirty="0"/>
              <a:t>2018 Schedule</a:t>
            </a:r>
            <a:r>
              <a:rPr lang="en-US" sz="1900" baseline="0" noProof="0" dirty="0"/>
              <a:t> TBD</a:t>
            </a:r>
            <a:endParaRPr lang="en-US" sz="1900" noProof="0" dirty="0"/>
          </a:p>
          <a:p>
            <a:r>
              <a:rPr lang="en-US" sz="2400" noProof="0" dirty="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97</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692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a:solidFill>
                  <a:schemeClr val="tx1"/>
                </a:solidFill>
              </a:rPr>
              <a:t>HL7 FHIR Developer Days</a:t>
            </a:r>
            <a:br>
              <a:rPr lang="en-US" sz="2800" b="1" dirty="0">
                <a:solidFill>
                  <a:schemeClr val="tx1"/>
                </a:solidFill>
              </a:rPr>
            </a:br>
            <a:r>
              <a:rPr lang="en-US" sz="2400" b="1" dirty="0">
                <a:solidFill>
                  <a:schemeClr val="accent1"/>
                </a:solidFill>
              </a:rPr>
              <a:t>Boston Jun. 19-21 | Amsterdam Nov. 14-16 </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a:t>Education</a:t>
            </a:r>
          </a:p>
          <a:p>
            <a:pPr lvl="1"/>
            <a:r>
              <a:rPr lang="en-US" sz="2000" dirty="0"/>
              <a:t>40+ speakers</a:t>
            </a:r>
          </a:p>
          <a:p>
            <a:pPr lvl="1"/>
            <a:r>
              <a:rPr lang="en-US" sz="2000" dirty="0"/>
              <a:t>70+ tutorials/presentations</a:t>
            </a:r>
          </a:p>
          <a:p>
            <a:pPr lvl="1"/>
            <a:r>
              <a:rPr lang="en-US" sz="2000" dirty="0"/>
              <a:t>6 tracks</a:t>
            </a:r>
            <a:endParaRPr lang="en-US" sz="1800" dirty="0"/>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2000" dirty="0"/>
          </a:p>
          <a:p>
            <a:pPr marL="0" indent="0" algn="ctr">
              <a:spcBef>
                <a:spcPts val="0"/>
              </a:spcBef>
              <a:buNone/>
            </a:pPr>
            <a:r>
              <a:rPr lang="en-US" sz="3200" b="1" dirty="0">
                <a:solidFill>
                  <a:schemeClr val="accent1"/>
                </a:solidFill>
              </a:rPr>
              <a:t>https://www.fhirdevdays.com</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0493" y="3436140"/>
            <a:ext cx="2521347" cy="1679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fhirdevdays.com/boston/wp-content/uploads/sites/3/2018/01/BOSTON_DARKER.png">
            <a:extLst>
              <a:ext uri="{FF2B5EF4-FFF2-40B4-BE49-F238E27FC236}">
                <a16:creationId xmlns:a16="http://schemas.microsoft.com/office/drawing/2014/main" id="{76A018B7-497C-414F-B6E8-71F6A591EA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0493" y="1510680"/>
            <a:ext cx="2519772" cy="16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695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Final message</a:t>
            </a:r>
          </a:p>
        </p:txBody>
      </p:sp>
      <p:sp>
        <p:nvSpPr>
          <p:cNvPr id="5" name="Content Placeholder 4"/>
          <p:cNvSpPr>
            <a:spLocks noGrp="1"/>
          </p:cNvSpPr>
          <p:nvPr>
            <p:ph idx="1"/>
          </p:nvPr>
        </p:nvSpPr>
        <p:spPr/>
        <p:txBody>
          <a:bodyPr/>
          <a:lstStyle/>
          <a:p>
            <a:r>
              <a:rPr lang="en-US" noProof="0" dirty="0"/>
              <a:t>FHIR</a:t>
            </a:r>
          </a:p>
          <a:p>
            <a:pPr lvl="1"/>
            <a:r>
              <a:rPr lang="en-US" noProof="0" dirty="0"/>
              <a:t>is easier and cheaper</a:t>
            </a:r>
          </a:p>
          <a:p>
            <a:pPr lvl="1"/>
            <a:r>
              <a:rPr lang="en-US" noProof="0" dirty="0"/>
              <a:t>is being implemented now</a:t>
            </a:r>
          </a:p>
          <a:p>
            <a:pPr lvl="1"/>
            <a:r>
              <a:rPr lang="en-US" noProof="0" dirty="0"/>
              <a:t>is likely to significantly impact Health IT</a:t>
            </a:r>
          </a:p>
          <a:p>
            <a:pPr marL="0" indent="0">
              <a:buNone/>
            </a:pPr>
            <a:endParaRPr lang="en-US" noProof="0" dirty="0"/>
          </a:p>
          <a:p>
            <a:r>
              <a:rPr lang="en-US" noProof="0" dirty="0"/>
              <a:t>Decide how you want it to impact </a:t>
            </a:r>
            <a:r>
              <a:rPr lang="en-US" b="1" noProof="0" dirty="0"/>
              <a:t>your </a:t>
            </a:r>
            <a:r>
              <a:rPr lang="en-US" noProof="0" dirty="0"/>
              <a:t>organization</a:t>
            </a:r>
          </a:p>
        </p:txBody>
      </p:sp>
      <p:sp>
        <p:nvSpPr>
          <p:cNvPr id="2" name="Slide Number Placeholder 1"/>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3394280932"/>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14136</TotalTime>
  <Words>4556</Words>
  <Application>Microsoft Office PowerPoint</Application>
  <PresentationFormat>On-screen Show (4:3)</PresentationFormat>
  <Paragraphs>902</Paragraphs>
  <Slides>100</Slides>
  <Notes>42</Notes>
  <HiddenSlides>11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100</vt:i4>
      </vt:variant>
    </vt:vector>
  </HeadingPairs>
  <TitlesOfParts>
    <vt:vector size="113" baseType="lpstr">
      <vt:lpstr>MS PGothic</vt:lpstr>
      <vt:lpstr>MS PGothic</vt:lpstr>
      <vt:lpstr>Arial</vt:lpstr>
      <vt:lpstr>Calibri</vt:lpstr>
      <vt:lpstr>Cambria</vt:lpstr>
      <vt:lpstr>Consolas</vt:lpstr>
      <vt:lpstr>Franklin Gothic Book</vt:lpstr>
      <vt:lpstr>Souce Sans Pro</vt:lpstr>
      <vt:lpstr>Symbol</vt:lpstr>
      <vt:lpstr>Times New Roman</vt:lpstr>
      <vt:lpstr>Verdana</vt:lpstr>
      <vt:lpstr>Wingdings</vt:lpstr>
      <vt:lpstr>Refined</vt:lpstr>
      <vt:lpstr>FHIR for Executives &amp; Managers</vt:lpstr>
      <vt:lpstr>This presentation</vt:lpstr>
      <vt:lpstr>Who am I?</vt:lpstr>
      <vt:lpstr>Tutorial Objectives</vt:lpstr>
      <vt:lpstr>Outline</vt:lpstr>
      <vt:lpstr>Outline</vt:lpstr>
      <vt:lpstr>Attendees</vt:lpstr>
      <vt:lpstr>WHY FHIR?</vt:lpstr>
      <vt:lpstr>http://xkcd.com/927</vt:lpstr>
      <vt:lpstr>Existing healthcare standards and bodies</vt:lpstr>
      <vt:lpstr>The Need</vt:lpstr>
      <vt:lpstr>What we have – v2</vt:lpstr>
      <vt:lpstr>What we have – v3</vt:lpstr>
      <vt:lpstr>What we have - CDA</vt:lpstr>
      <vt:lpstr>Where we’ve gotten</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Review</vt:lpstr>
      <vt:lpstr>Architectures</vt:lpstr>
      <vt:lpstr>FHIR &amp; Cost of Integration</vt:lpstr>
      <vt:lpstr>Future impact of FHIR</vt:lpstr>
      <vt:lpstr>FHIR Resources</vt:lpstr>
      <vt:lpstr>FHIR solutions</vt:lpstr>
      <vt:lpstr>Resources</vt:lpstr>
      <vt:lpstr>FHIR Resource URLs</vt:lpstr>
      <vt:lpstr>What’s a Resource?</vt:lpstr>
      <vt:lpstr>STU 3 Resource List</vt:lpstr>
      <vt:lpstr>STU 3 Resource List</vt:lpstr>
      <vt:lpstr>PowerPoint Presentation</vt:lpstr>
      <vt:lpstr>Resource Definitions</vt:lpstr>
      <vt:lpstr>Resource Definitions</vt:lpstr>
      <vt:lpstr>Resource Definitions</vt:lpstr>
      <vt:lpstr>Resource Definitions</vt:lpstr>
      <vt:lpstr>Why resources?</vt:lpstr>
      <vt:lpstr>What’s in a resource definition?</vt:lpstr>
      <vt:lpstr>(FHIR home)</vt:lpstr>
      <vt:lpstr>Break!</vt:lpstr>
      <vt:lpstr>Outline</vt:lpstr>
      <vt:lpstr>Outline</vt:lpstr>
      <vt:lpstr>Questions?</vt:lpstr>
      <vt:lpstr>FHIR for Executives 2 of 2</vt:lpstr>
      <vt:lpstr>Outline</vt:lpstr>
      <vt:lpstr>How does FHIR compare?</vt:lpstr>
      <vt:lpstr>V2 and FHIR</vt:lpstr>
      <vt:lpstr>V3 and FHIR</vt:lpstr>
      <vt:lpstr>FHIR and CDA</vt:lpstr>
      <vt:lpstr>FHIR and Services</vt:lpstr>
      <vt:lpstr>So why use anything else?</vt:lpstr>
      <vt:lpstr>FHIR as a replacement</vt:lpstr>
      <vt:lpstr>Status of FHIR</vt:lpstr>
      <vt:lpstr>FHIR Timeline (planned)</vt:lpstr>
      <vt:lpstr>STU 3</vt:lpstr>
      <vt:lpstr>What does STU mean?</vt:lpstr>
      <vt:lpstr>Maturity levels</vt:lpstr>
      <vt:lpstr>Normative FHIR</vt:lpstr>
      <vt:lpstr>Using FHIR</vt:lpstr>
      <vt:lpstr>Where can FHIR be used?</vt:lpstr>
      <vt:lpstr>Implementation during STU</vt:lpstr>
      <vt:lpstr>Who’s working with FHIR?</vt:lpstr>
      <vt:lpstr>Who’s using FHIR?</vt:lpstr>
      <vt:lpstr>FHIR &amp; other SDOs</vt:lpstr>
      <vt:lpstr>Governments</vt:lpstr>
      <vt:lpstr>EHR Vendors</vt:lpstr>
      <vt:lpstr>Other support</vt:lpstr>
      <vt:lpstr>FHIR &amp; CDA</vt:lpstr>
      <vt:lpstr>HSPC</vt:lpstr>
      <vt:lpstr>Business Cases for FHIR</vt:lpstr>
      <vt:lpstr>Mobile Friendly</vt:lpstr>
      <vt:lpstr>Context-free interfaces</vt:lpstr>
      <vt:lpstr>Bulk data</vt:lpstr>
      <vt:lpstr>Profiling and Validation</vt:lpstr>
      <vt:lpstr>SMART on FHIR</vt:lpstr>
      <vt:lpstr>CDS Hooks</vt:lpstr>
      <vt:lpstr>Documents that are easier</vt:lpstr>
      <vt:lpstr>Leverage the Community</vt:lpstr>
      <vt:lpstr>Additional insights</vt:lpstr>
      <vt:lpstr>FHIR Risks</vt:lpstr>
      <vt:lpstr>Risks with FHIR</vt:lpstr>
      <vt:lpstr>Next Steps</vt:lpstr>
      <vt:lpstr>Next Steps</vt:lpstr>
      <vt:lpstr>Education opportunities</vt:lpstr>
      <vt:lpstr>HL7 FHIR Developer Days Boston Jun. 19-21 | Amsterdam Nov. 14-16 </vt:lpstr>
      <vt:lpstr>Final message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378</cp:revision>
  <dcterms:created xsi:type="dcterms:W3CDTF">2012-12-03T20:41:34Z</dcterms:created>
  <dcterms:modified xsi:type="dcterms:W3CDTF">2018-05-21T13:56:05Z</dcterms:modified>
</cp:coreProperties>
</file>